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7.jpeg" ContentType="image/jpeg"/>
  <Override PartName="/ppt/media/image1.png" ContentType="image/png"/>
  <Override PartName="/ppt/media/image2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Kliknij, aby przesunąć slajd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2000" spc="-1" strike="noStrike">
                <a:latin typeface="Arial"/>
              </a:rPr>
              <a:t>Kliknij, aby edytować format notatek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latin typeface="Times New Roman"/>
              </a:rPr>
              <a:t>&lt;główka&gt;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A146041A-C946-4ED7-96E0-4E3482B1B88E}" type="slidenum">
              <a:rPr b="0" lang="pl-PL" sz="1400" spc="-1" strike="noStrike">
                <a:latin typeface="Times New Roman"/>
              </a:rPr>
              <a:t>&lt;numer&gt;</a:t>
            </a:fld>
            <a:endParaRPr b="0" lang="pl-P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l-PL" sz="2000" spc="-1" strike="noStrike">
              <a:latin typeface="Arial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F8688F9-73EC-449D-A2EF-A246982440A7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3774C28-E42E-4D85-8077-AE8B3968DD43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19-10-15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C40EC4E-FD86-494E-B0F4-7DED80D0CCE1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Obraz 10" descr=""/>
          <p:cNvPicPr/>
          <p:nvPr/>
        </p:nvPicPr>
        <p:blipFill>
          <a:blip r:embed="rId1"/>
          <a:stretch/>
        </p:blipFill>
        <p:spPr>
          <a:xfrm>
            <a:off x="0" y="-26280"/>
            <a:ext cx="6117120" cy="129456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129960" y="338760"/>
            <a:ext cx="39362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ffffff"/>
                </a:solidFill>
                <a:latin typeface="Axiforma"/>
              </a:rPr>
              <a:t>Profil tłumacza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541880" y="1568520"/>
            <a:ext cx="20815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l-PL" sz="2000" spc="-1" strike="noStrike">
                <a:solidFill>
                  <a:srgbClr val="604a7b"/>
                </a:solidFill>
                <a:latin typeface="Calibri"/>
              </a:rPr>
              <a:t>Maciej Gronowski</a:t>
            </a:r>
            <a:endParaRPr b="0" lang="pl-PL" sz="2000" spc="-1" strike="noStrike">
              <a:latin typeface="Calibri"/>
            </a:endParaRPr>
          </a:p>
        </p:txBody>
      </p:sp>
      <p:pic>
        <p:nvPicPr>
          <p:cNvPr id="49" name="Obraz 1" descr=""/>
          <p:cNvPicPr/>
          <p:nvPr/>
        </p:nvPicPr>
        <p:blipFill>
          <a:blip r:embed="rId2"/>
          <a:stretch/>
        </p:blipFill>
        <p:spPr>
          <a:xfrm>
            <a:off x="755640" y="2214720"/>
            <a:ext cx="1519200" cy="1915200"/>
          </a:xfrm>
          <a:prstGeom prst="rect">
            <a:avLst/>
          </a:prstGeom>
          <a:ln>
            <a:noFill/>
          </a:ln>
        </p:spPr>
      </p:pic>
      <p:sp>
        <p:nvSpPr>
          <p:cNvPr id="50" name="CustomShape 3"/>
          <p:cNvSpPr/>
          <p:nvPr/>
        </p:nvSpPr>
        <p:spPr>
          <a:xfrm>
            <a:off x="2391840" y="2144160"/>
            <a:ext cx="70848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1400" spc="-1" strike="noStrike">
                <a:solidFill>
                  <a:srgbClr val="604a7b"/>
                </a:solidFill>
                <a:latin typeface="Calibri"/>
              </a:rPr>
              <a:t>O mnie</a:t>
            </a:r>
            <a:endParaRPr b="0" lang="pl-PL" sz="1400" spc="-1" strike="noStrike">
              <a:latin typeface="Calibri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2463120" y="2449080"/>
            <a:ext cx="6253920" cy="116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Axiforma"/>
              </a:rPr>
              <a:t>Jestem tłumaczem oraz korektorem (i lektorem), pracującym w parze językowej: angielski-polski, o wysokich kwalifikacjach (studia magisterskie z filologii angielskiej i podyplomowe z przekładu pisemnego). Moje doświadczenie sięga 1994 roku, kiedy to – w ramach wolontariatu – zajmowałem się w fundacji tłumaczeniem tekstów o tematyce artystycznej, a także korespondencji. Swoją karierę zawodową na rynku komercyjnym rozpocząłem w styczniu 1997 r. , otwierając działalność gospodarczą, którą z przerwą (03.2013-03.2016) prowadzę do dnia dzisiejszego.</a:t>
            </a:r>
            <a:r>
              <a:rPr b="0" lang="pl-PL" sz="1100" spc="-1" strike="noStrike">
                <a:solidFill>
                  <a:srgbClr val="604a7b"/>
                </a:solidFill>
                <a:latin typeface="Axiforma"/>
              </a:rPr>
              <a:t>  </a:t>
            </a:r>
            <a:endParaRPr b="0" lang="pl-PL" sz="110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2376000" y="3672000"/>
            <a:ext cx="110304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1400" spc="-1" strike="noStrike">
                <a:solidFill>
                  <a:srgbClr val="604a7b"/>
                </a:solidFill>
                <a:latin typeface="Calibri"/>
              </a:rPr>
              <a:t>Specjalizacja</a:t>
            </a:r>
            <a:endParaRPr b="0" lang="pl-PL" sz="1400" spc="-1" strike="noStrike">
              <a:latin typeface="Calibri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3852720" y="3789360"/>
            <a:ext cx="6290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Business, Medical and Legal English</a:t>
            </a:r>
            <a:r>
              <a:rPr b="0" lang="pl-PL" sz="1000" spc="-1" strike="noStrike">
                <a:solidFill>
                  <a:srgbClr val="604a7b"/>
                </a:solidFill>
                <a:latin typeface="Axiforma"/>
              </a:rPr>
              <a:t> </a:t>
            </a:r>
            <a:endParaRPr b="0" lang="pl-PL" sz="1000" spc="-1" strike="noStrike">
              <a:latin typeface="Arial"/>
            </a:endParaRPr>
          </a:p>
        </p:txBody>
      </p:sp>
      <p:sp>
        <p:nvSpPr>
          <p:cNvPr id="54" name="CustomShape 7"/>
          <p:cNvSpPr/>
          <p:nvPr/>
        </p:nvSpPr>
        <p:spPr>
          <a:xfrm>
            <a:off x="2498040" y="4653000"/>
            <a:ext cx="92772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1400" spc="-1" strike="noStrike">
                <a:solidFill>
                  <a:srgbClr val="604a7b"/>
                </a:solidFill>
                <a:latin typeface="Calibri"/>
              </a:rPr>
              <a:t>Publikacje</a:t>
            </a:r>
            <a:endParaRPr b="0" lang="pl-PL" sz="1400" spc="-1" strike="noStrike">
              <a:latin typeface="Calibri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2443320" y="4005000"/>
            <a:ext cx="60624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1400" spc="-1" strike="noStrike">
                <a:solidFill>
                  <a:srgbClr val="604a7b"/>
                </a:solidFill>
                <a:latin typeface="Calibri"/>
              </a:rPr>
              <a:t>Języki</a:t>
            </a:r>
            <a:endParaRPr b="0" lang="pl-PL" sz="1400" spc="-1" strike="noStrike">
              <a:latin typeface="Calibri"/>
            </a:endParaRPr>
          </a:p>
        </p:txBody>
      </p:sp>
      <p:sp>
        <p:nvSpPr>
          <p:cNvPr id="56" name="CustomShape 9"/>
          <p:cNvSpPr/>
          <p:nvPr/>
        </p:nvSpPr>
        <p:spPr>
          <a:xfrm>
            <a:off x="2357280" y="5445360"/>
            <a:ext cx="12189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604a7b"/>
                </a:solidFill>
                <a:latin typeface="Calibri"/>
              </a:rPr>
              <a:t>Certyfikaty</a:t>
            </a:r>
            <a:endParaRPr b="0" lang="pl-PL" sz="1800" spc="-1" strike="noStrike">
              <a:latin typeface="Calibri"/>
            </a:endParaRPr>
          </a:p>
        </p:txBody>
      </p:sp>
      <p:pic>
        <p:nvPicPr>
          <p:cNvPr id="57" name="Picture 4" descr=""/>
          <p:cNvPicPr/>
          <p:nvPr/>
        </p:nvPicPr>
        <p:blipFill>
          <a:blip r:embed="rId3"/>
          <a:stretch/>
        </p:blipFill>
        <p:spPr>
          <a:xfrm>
            <a:off x="7380360" y="1161360"/>
            <a:ext cx="1628640" cy="790560"/>
          </a:xfrm>
          <a:prstGeom prst="rect">
            <a:avLst/>
          </a:prstGeom>
          <a:ln>
            <a:noFill/>
          </a:ln>
        </p:spPr>
      </p:pic>
      <p:pic>
        <p:nvPicPr>
          <p:cNvPr id="58" name="Obraz 5" descr=""/>
          <p:cNvPicPr/>
          <p:nvPr/>
        </p:nvPicPr>
        <p:blipFill>
          <a:blip r:embed="rId4"/>
          <a:stretch/>
        </p:blipFill>
        <p:spPr>
          <a:xfrm>
            <a:off x="6300360" y="5902560"/>
            <a:ext cx="1779480" cy="864000"/>
          </a:xfrm>
          <a:prstGeom prst="rect">
            <a:avLst/>
          </a:prstGeom>
          <a:ln>
            <a:noFill/>
          </a:ln>
        </p:spPr>
      </p:pic>
      <p:pic>
        <p:nvPicPr>
          <p:cNvPr id="59" name="Obraz 7" descr=""/>
          <p:cNvPicPr/>
          <p:nvPr/>
        </p:nvPicPr>
        <p:blipFill>
          <a:blip r:embed="rId5"/>
          <a:stretch/>
        </p:blipFill>
        <p:spPr>
          <a:xfrm>
            <a:off x="69120" y="4350240"/>
            <a:ext cx="1807200" cy="756000"/>
          </a:xfrm>
          <a:prstGeom prst="rect">
            <a:avLst/>
          </a:prstGeom>
          <a:ln>
            <a:noFill/>
          </a:ln>
        </p:spPr>
      </p:pic>
      <p:sp>
        <p:nvSpPr>
          <p:cNvPr id="60" name="CustomShape 10"/>
          <p:cNvSpPr/>
          <p:nvPr/>
        </p:nvSpPr>
        <p:spPr>
          <a:xfrm>
            <a:off x="2495880" y="4365000"/>
            <a:ext cx="596412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Polski (ojczysty), angielski (zaawansowany), niemiecki i rosyjski (niższy średnio-zaawansowany)</a:t>
            </a:r>
            <a:endParaRPr b="0" lang="pl-PL" sz="1000" spc="-1" strike="noStrike"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2495880" y="5013000"/>
            <a:ext cx="5964120" cy="54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Anglojęzyczne wersje stron internetowych kancelarii prawnych w Polsce na początku XXI wieku (2009)</a:t>
            </a:r>
            <a:endParaRPr b="0" lang="pl-PL" sz="1000" spc="-1" strike="noStrike"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Aspekty przemiany bohatera w anglojęzycznej literaturze fantasy XX wieku(2008)</a:t>
            </a:r>
            <a:endParaRPr b="0" lang="pl-PL" sz="1000" spc="-1" strike="noStrike"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Artykuły w języku angielskim (2006-2012)</a:t>
            </a:r>
            <a:endParaRPr b="0" lang="pl-PL" sz="1000" spc="-1" strike="noStrike"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2495880" y="5805360"/>
            <a:ext cx="596412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604a7b"/>
                </a:solidFill>
                <a:latin typeface="Calibri"/>
              </a:rPr>
              <a:t>London Chamber of Commerce and Industry (LCCI): 2009, Level 4 (score: 85 %)</a:t>
            </a:r>
            <a:endParaRPr b="0" lang="pl-PL" sz="1000" spc="-1" strike="noStrike">
              <a:latin typeface="Calibri"/>
            </a:endParaRPr>
          </a:p>
        </p:txBody>
      </p:sp>
      <p:pic>
        <p:nvPicPr>
          <p:cNvPr id="63" name="Obraz 1" descr=""/>
          <p:cNvPicPr/>
          <p:nvPr/>
        </p:nvPicPr>
        <p:blipFill>
          <a:blip r:embed="rId6"/>
          <a:stretch/>
        </p:blipFill>
        <p:spPr>
          <a:xfrm>
            <a:off x="698400" y="2367000"/>
            <a:ext cx="1519200" cy="191520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7"/>
          <a:stretch/>
        </p:blipFill>
        <p:spPr>
          <a:xfrm>
            <a:off x="852480" y="2580480"/>
            <a:ext cx="1523520" cy="1523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Application>LibreOffice/6.0.4.2$Windows_X86_64 LibreOffice_project/9b0d9b32d5dcda91d2f1a96dc04c645c450872bf</Application>
  <Words>118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2019-10-09T07:10:08Z</dcterms:created>
  <dc:creator>Mariusz Garguła</dc:creator>
  <dc:description/>
  <dc:language>pl-PL</dc:language>
  <cp:lastModifiedBy/>
  <dcterms:modified xsi:type="dcterms:W3CDTF">2019-10-15T21:31:11Z</dcterms:modified>
  <cp:revision>54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