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8" r:id="rId3"/>
    <p:sldId id="316" r:id="rId4"/>
    <p:sldId id="319" r:id="rId5"/>
    <p:sldId id="320" r:id="rId6"/>
    <p:sldId id="321" r:id="rId7"/>
    <p:sldId id="325" r:id="rId8"/>
    <p:sldId id="323" r:id="rId9"/>
    <p:sldId id="344" r:id="rId10"/>
    <p:sldId id="327" r:id="rId11"/>
    <p:sldId id="326" r:id="rId12"/>
    <p:sldId id="304" r:id="rId13"/>
    <p:sldId id="315" r:id="rId14"/>
    <p:sldId id="343" r:id="rId15"/>
    <p:sldId id="341" r:id="rId16"/>
    <p:sldId id="329" r:id="rId17"/>
    <p:sldId id="347" r:id="rId18"/>
    <p:sldId id="305" r:id="rId19"/>
    <p:sldId id="309" r:id="rId20"/>
    <p:sldId id="311" r:id="rId21"/>
    <p:sldId id="312" r:id="rId22"/>
    <p:sldId id="314" r:id="rId23"/>
    <p:sldId id="333" r:id="rId24"/>
    <p:sldId id="328" r:id="rId25"/>
    <p:sldId id="331" r:id="rId26"/>
    <p:sldId id="334" r:id="rId27"/>
    <p:sldId id="335" r:id="rId28"/>
    <p:sldId id="330" r:id="rId29"/>
    <p:sldId id="336" r:id="rId30"/>
    <p:sldId id="273" r:id="rId31"/>
    <p:sldId id="337" r:id="rId32"/>
    <p:sldId id="339" r:id="rId33"/>
    <p:sldId id="338" r:id="rId34"/>
    <p:sldId id="340" r:id="rId35"/>
    <p:sldId id="287" r:id="rId36"/>
    <p:sldId id="342" r:id="rId37"/>
  </p:sldIdLst>
  <p:sldSz cx="9144000" cy="6858000" type="screen4x3"/>
  <p:notesSz cx="6797675" cy="9926638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5E7"/>
    <a:srgbClr val="72B27A"/>
    <a:srgbClr val="4A84D3"/>
    <a:srgbClr val="609EFF"/>
    <a:srgbClr val="E2AC00"/>
    <a:srgbClr val="74B230"/>
    <a:srgbClr val="7ABC32"/>
    <a:srgbClr val="82C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2430" autoAdjust="0"/>
  </p:normalViewPr>
  <p:slideViewPr>
    <p:cSldViewPr snapToGrid="0">
      <p:cViewPr>
        <p:scale>
          <a:sx n="66" d="100"/>
          <a:sy n="66" d="100"/>
        </p:scale>
        <p:origin x="-6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2"/>
    </p:cViewPr>
  </p:sorterViewPr>
  <p:notesViewPr>
    <p:cSldViewPr snapToGrid="0">
      <p:cViewPr varScale="1">
        <p:scale>
          <a:sx n="49" d="100"/>
          <a:sy n="49" d="100"/>
        </p:scale>
        <p:origin x="-1344" y="-102"/>
      </p:cViewPr>
      <p:guideLst>
        <p:guide orient="horz" pos="3127"/>
        <p:guide pos="2141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02srv\mktg\Product%20Docs\ComEC\PPT\Char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Amp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Sheet1!$A$2:$A$289</c:f>
              <c:numCache>
                <c:formatCode>hh:mm</c:formatCode>
                <c:ptCount val="288"/>
                <c:pt idx="0">
                  <c:v>0</c:v>
                </c:pt>
                <c:pt idx="1">
                  <c:v>3.4722222222222376E-3</c:v>
                </c:pt>
                <c:pt idx="2">
                  <c:v>6.9444444444444961E-3</c:v>
                </c:pt>
                <c:pt idx="3">
                  <c:v>1.0416666666666699E-2</c:v>
                </c:pt>
                <c:pt idx="4">
                  <c:v>1.3888888888889032E-2</c:v>
                </c:pt>
                <c:pt idx="5">
                  <c:v>1.7361111111111261E-2</c:v>
                </c:pt>
                <c:pt idx="6">
                  <c:v>2.0833333333333492E-2</c:v>
                </c:pt>
                <c:pt idx="7">
                  <c:v>2.4305555555555601E-2</c:v>
                </c:pt>
                <c:pt idx="8">
                  <c:v>2.777777777777821E-2</c:v>
                </c:pt>
                <c:pt idx="9">
                  <c:v>3.1250000000000201E-2</c:v>
                </c:pt>
                <c:pt idx="10">
                  <c:v>3.472222222222221E-2</c:v>
                </c:pt>
                <c:pt idx="11">
                  <c:v>3.8194444444444399E-2</c:v>
                </c:pt>
                <c:pt idx="12">
                  <c:v>4.1666666666666713E-2</c:v>
                </c:pt>
                <c:pt idx="13">
                  <c:v>4.5138888888888895E-2</c:v>
                </c:pt>
                <c:pt idx="14">
                  <c:v>4.8611111111111133E-2</c:v>
                </c:pt>
                <c:pt idx="15">
                  <c:v>5.2083333333333884E-2</c:v>
                </c:pt>
                <c:pt idx="16">
                  <c:v>5.5555555555555462E-2</c:v>
                </c:pt>
                <c:pt idx="17">
                  <c:v>5.9027777777777804E-2</c:v>
                </c:pt>
                <c:pt idx="18">
                  <c:v>6.2500000000000139E-2</c:v>
                </c:pt>
                <c:pt idx="19">
                  <c:v>6.5972222222222571E-2</c:v>
                </c:pt>
                <c:pt idx="20">
                  <c:v>6.944444444444485E-2</c:v>
                </c:pt>
                <c:pt idx="21">
                  <c:v>7.2916666666667102E-2</c:v>
                </c:pt>
                <c:pt idx="22">
                  <c:v>7.6388888888888923E-2</c:v>
                </c:pt>
                <c:pt idx="23">
                  <c:v>7.9861111111111785E-2</c:v>
                </c:pt>
                <c:pt idx="24">
                  <c:v>8.3333333333333565E-2</c:v>
                </c:pt>
                <c:pt idx="25">
                  <c:v>8.6805555555555747E-2</c:v>
                </c:pt>
                <c:pt idx="26">
                  <c:v>9.0277777777777693E-2</c:v>
                </c:pt>
                <c:pt idx="27">
                  <c:v>9.3750000000000985E-2</c:v>
                </c:pt>
                <c:pt idx="28">
                  <c:v>9.7222222222222265E-2</c:v>
                </c:pt>
                <c:pt idx="29">
                  <c:v>0.10069444444444429</c:v>
                </c:pt>
                <c:pt idx="30">
                  <c:v>0.10416666666666752</c:v>
                </c:pt>
                <c:pt idx="31">
                  <c:v>0.1076388888888896</c:v>
                </c:pt>
                <c:pt idx="32">
                  <c:v>0.1111111111111114</c:v>
                </c:pt>
                <c:pt idx="33">
                  <c:v>0.11458333333333301</c:v>
                </c:pt>
                <c:pt idx="34">
                  <c:v>0.11805555555555652</c:v>
                </c:pt>
                <c:pt idx="35">
                  <c:v>0.12152777777777812</c:v>
                </c:pt>
                <c:pt idx="36">
                  <c:v>0.125</c:v>
                </c:pt>
                <c:pt idx="37">
                  <c:v>0.12847222222222199</c:v>
                </c:pt>
                <c:pt idx="38">
                  <c:v>0.1319444444444457</c:v>
                </c:pt>
                <c:pt idx="39">
                  <c:v>0.13541666666666699</c:v>
                </c:pt>
                <c:pt idx="40">
                  <c:v>0.13888888888888901</c:v>
                </c:pt>
                <c:pt idx="41">
                  <c:v>0.14236111111111099</c:v>
                </c:pt>
                <c:pt idx="42">
                  <c:v>0.14583333333333404</c:v>
                </c:pt>
                <c:pt idx="43">
                  <c:v>0.149305555555556</c:v>
                </c:pt>
                <c:pt idx="44">
                  <c:v>0.15277777777777801</c:v>
                </c:pt>
                <c:pt idx="45">
                  <c:v>0.15625000000000044</c:v>
                </c:pt>
                <c:pt idx="46">
                  <c:v>0.15972222222222326</c:v>
                </c:pt>
                <c:pt idx="47">
                  <c:v>0.16319444444444547</c:v>
                </c:pt>
                <c:pt idx="48">
                  <c:v>0.16666666666666688</c:v>
                </c:pt>
                <c:pt idx="49">
                  <c:v>0.17013888888888901</c:v>
                </c:pt>
                <c:pt idx="50">
                  <c:v>0.17361111111111099</c:v>
                </c:pt>
                <c:pt idx="51">
                  <c:v>0.17708333333333404</c:v>
                </c:pt>
                <c:pt idx="52">
                  <c:v>0.180555555555556</c:v>
                </c:pt>
                <c:pt idx="53">
                  <c:v>0.18402777777777801</c:v>
                </c:pt>
                <c:pt idx="54">
                  <c:v>0.18750000000000044</c:v>
                </c:pt>
                <c:pt idx="55">
                  <c:v>0.1909722222222229</c:v>
                </c:pt>
                <c:pt idx="56">
                  <c:v>0.19444444444444625</c:v>
                </c:pt>
                <c:pt idx="57">
                  <c:v>0.19791666666666796</c:v>
                </c:pt>
                <c:pt idx="58">
                  <c:v>0.20138888888888901</c:v>
                </c:pt>
                <c:pt idx="59">
                  <c:v>0.20486111111111099</c:v>
                </c:pt>
                <c:pt idx="60">
                  <c:v>0.20833333333333404</c:v>
                </c:pt>
                <c:pt idx="61">
                  <c:v>0.211805555555556</c:v>
                </c:pt>
                <c:pt idx="62">
                  <c:v>0.21527777777777801</c:v>
                </c:pt>
                <c:pt idx="63">
                  <c:v>0.21875000000000044</c:v>
                </c:pt>
                <c:pt idx="64">
                  <c:v>0.2222222222222229</c:v>
                </c:pt>
                <c:pt idx="65">
                  <c:v>0.22569444444444547</c:v>
                </c:pt>
                <c:pt idx="66">
                  <c:v>0.22916666666666688</c:v>
                </c:pt>
                <c:pt idx="67">
                  <c:v>0.23263888888888901</c:v>
                </c:pt>
                <c:pt idx="68">
                  <c:v>0.23611111111111099</c:v>
                </c:pt>
                <c:pt idx="69">
                  <c:v>0.23958333333333404</c:v>
                </c:pt>
                <c:pt idx="70">
                  <c:v>0.243055555555556</c:v>
                </c:pt>
                <c:pt idx="71">
                  <c:v>0.24652777777777801</c:v>
                </c:pt>
                <c:pt idx="72">
                  <c:v>0.25</c:v>
                </c:pt>
                <c:pt idx="73">
                  <c:v>0.25347222222222232</c:v>
                </c:pt>
                <c:pt idx="74">
                  <c:v>0.25694444444444398</c:v>
                </c:pt>
                <c:pt idx="75">
                  <c:v>0.26041666666666913</c:v>
                </c:pt>
                <c:pt idx="76">
                  <c:v>0.26388888888889273</c:v>
                </c:pt>
                <c:pt idx="77">
                  <c:v>0.26736111111111099</c:v>
                </c:pt>
                <c:pt idx="78">
                  <c:v>0.27083333333333293</c:v>
                </c:pt>
                <c:pt idx="79">
                  <c:v>0.27430555555555602</c:v>
                </c:pt>
                <c:pt idx="80">
                  <c:v>0.2777777777777799</c:v>
                </c:pt>
                <c:pt idx="81">
                  <c:v>0.28125</c:v>
                </c:pt>
                <c:pt idx="82">
                  <c:v>0.28472222222222232</c:v>
                </c:pt>
                <c:pt idx="83">
                  <c:v>0.28819444444444398</c:v>
                </c:pt>
                <c:pt idx="84">
                  <c:v>0.29166666666666913</c:v>
                </c:pt>
                <c:pt idx="85">
                  <c:v>0.29513888888889089</c:v>
                </c:pt>
                <c:pt idx="86">
                  <c:v>0.29861111111111099</c:v>
                </c:pt>
                <c:pt idx="87">
                  <c:v>0.30208333333333298</c:v>
                </c:pt>
                <c:pt idx="88">
                  <c:v>0.30555555555555602</c:v>
                </c:pt>
                <c:pt idx="89">
                  <c:v>0.30902777777778173</c:v>
                </c:pt>
                <c:pt idx="90">
                  <c:v>0.31250000000000167</c:v>
                </c:pt>
                <c:pt idx="91">
                  <c:v>0.31597222222222493</c:v>
                </c:pt>
                <c:pt idx="92">
                  <c:v>0.31944444444444647</c:v>
                </c:pt>
                <c:pt idx="93">
                  <c:v>0.32291666666667079</c:v>
                </c:pt>
                <c:pt idx="94">
                  <c:v>0.326388888888894</c:v>
                </c:pt>
                <c:pt idx="95">
                  <c:v>0.32986111111111138</c:v>
                </c:pt>
                <c:pt idx="96">
                  <c:v>0.33333333333333298</c:v>
                </c:pt>
                <c:pt idx="97">
                  <c:v>0.33680555555555813</c:v>
                </c:pt>
                <c:pt idx="98">
                  <c:v>0.34027777777778112</c:v>
                </c:pt>
                <c:pt idx="99">
                  <c:v>0.34375000000000111</c:v>
                </c:pt>
                <c:pt idx="100">
                  <c:v>0.34722222222222415</c:v>
                </c:pt>
                <c:pt idx="101">
                  <c:v>0.35069444444444398</c:v>
                </c:pt>
                <c:pt idx="102">
                  <c:v>0.35416666666666913</c:v>
                </c:pt>
                <c:pt idx="103">
                  <c:v>0.35763888888889089</c:v>
                </c:pt>
                <c:pt idx="104">
                  <c:v>0.36111111111111099</c:v>
                </c:pt>
                <c:pt idx="105">
                  <c:v>0.36458333333333298</c:v>
                </c:pt>
                <c:pt idx="106">
                  <c:v>0.36805555555555602</c:v>
                </c:pt>
                <c:pt idx="107">
                  <c:v>0.37152777777778173</c:v>
                </c:pt>
                <c:pt idx="108">
                  <c:v>0.37500000000000167</c:v>
                </c:pt>
                <c:pt idx="109">
                  <c:v>0.37847222222222493</c:v>
                </c:pt>
                <c:pt idx="110">
                  <c:v>0.38194444444444647</c:v>
                </c:pt>
                <c:pt idx="111">
                  <c:v>0.38541666666667079</c:v>
                </c:pt>
                <c:pt idx="112">
                  <c:v>0.388888888888894</c:v>
                </c:pt>
                <c:pt idx="113">
                  <c:v>0.39236111111111138</c:v>
                </c:pt>
                <c:pt idx="114">
                  <c:v>0.39583333333333298</c:v>
                </c:pt>
                <c:pt idx="115">
                  <c:v>0.39930555555555813</c:v>
                </c:pt>
                <c:pt idx="116">
                  <c:v>0.4027777777777799</c:v>
                </c:pt>
                <c:pt idx="117">
                  <c:v>0.40625</c:v>
                </c:pt>
                <c:pt idx="118">
                  <c:v>0.40972222222222232</c:v>
                </c:pt>
                <c:pt idx="119">
                  <c:v>0.41319444444444398</c:v>
                </c:pt>
                <c:pt idx="120">
                  <c:v>0.41666666666666913</c:v>
                </c:pt>
                <c:pt idx="121">
                  <c:v>0.42013888888889089</c:v>
                </c:pt>
                <c:pt idx="122">
                  <c:v>0.42361111111111099</c:v>
                </c:pt>
                <c:pt idx="123">
                  <c:v>0.42708333333333298</c:v>
                </c:pt>
                <c:pt idx="124">
                  <c:v>0.43055555555555602</c:v>
                </c:pt>
                <c:pt idx="125">
                  <c:v>0.43402777777778173</c:v>
                </c:pt>
                <c:pt idx="126">
                  <c:v>0.43750000000000167</c:v>
                </c:pt>
                <c:pt idx="127">
                  <c:v>0.44097222222222415</c:v>
                </c:pt>
                <c:pt idx="128">
                  <c:v>0.44444444444444575</c:v>
                </c:pt>
                <c:pt idx="129">
                  <c:v>0.4479166666666704</c:v>
                </c:pt>
                <c:pt idx="130">
                  <c:v>0.45138888888889273</c:v>
                </c:pt>
                <c:pt idx="131">
                  <c:v>0.45486111111111099</c:v>
                </c:pt>
                <c:pt idx="132">
                  <c:v>0.45833333333333293</c:v>
                </c:pt>
                <c:pt idx="133">
                  <c:v>0.46180555555555602</c:v>
                </c:pt>
                <c:pt idx="134">
                  <c:v>0.4652777777777799</c:v>
                </c:pt>
                <c:pt idx="135">
                  <c:v>0.46875</c:v>
                </c:pt>
                <c:pt idx="136">
                  <c:v>0.47222222222222232</c:v>
                </c:pt>
                <c:pt idx="137">
                  <c:v>0.47569444444444398</c:v>
                </c:pt>
                <c:pt idx="138">
                  <c:v>0.47916666666666913</c:v>
                </c:pt>
                <c:pt idx="139">
                  <c:v>0.48263888888889089</c:v>
                </c:pt>
                <c:pt idx="140">
                  <c:v>0.48611111111111099</c:v>
                </c:pt>
                <c:pt idx="141">
                  <c:v>0.48958333333333298</c:v>
                </c:pt>
                <c:pt idx="142">
                  <c:v>0.49305555555555602</c:v>
                </c:pt>
                <c:pt idx="143">
                  <c:v>0.49652777777778173</c:v>
                </c:pt>
                <c:pt idx="144">
                  <c:v>0.5</c:v>
                </c:pt>
                <c:pt idx="145">
                  <c:v>0.50347222222221855</c:v>
                </c:pt>
                <c:pt idx="146">
                  <c:v>0.50694444444444464</c:v>
                </c:pt>
                <c:pt idx="147">
                  <c:v>0.51041666666666263</c:v>
                </c:pt>
                <c:pt idx="148">
                  <c:v>0.51388888888888895</c:v>
                </c:pt>
                <c:pt idx="149">
                  <c:v>0.51736111111111049</c:v>
                </c:pt>
                <c:pt idx="150">
                  <c:v>0.52083333333333304</c:v>
                </c:pt>
                <c:pt idx="151">
                  <c:v>0.52430555555555602</c:v>
                </c:pt>
                <c:pt idx="152">
                  <c:v>0.52777777777777801</c:v>
                </c:pt>
                <c:pt idx="153">
                  <c:v>0.53125</c:v>
                </c:pt>
                <c:pt idx="154">
                  <c:v>0.53472222222222199</c:v>
                </c:pt>
                <c:pt idx="155">
                  <c:v>0.53819444444444464</c:v>
                </c:pt>
                <c:pt idx="156">
                  <c:v>0.54166666666666696</c:v>
                </c:pt>
                <c:pt idx="157">
                  <c:v>0.54513888888888895</c:v>
                </c:pt>
                <c:pt idx="158">
                  <c:v>0.54861111111111105</c:v>
                </c:pt>
                <c:pt idx="159">
                  <c:v>0.55208333333333304</c:v>
                </c:pt>
                <c:pt idx="160">
                  <c:v>0.55555555555555602</c:v>
                </c:pt>
                <c:pt idx="161">
                  <c:v>0.55902777777777801</c:v>
                </c:pt>
                <c:pt idx="162">
                  <c:v>0.5625</c:v>
                </c:pt>
                <c:pt idx="163">
                  <c:v>0.56597222222222199</c:v>
                </c:pt>
                <c:pt idx="164">
                  <c:v>0.56944444444444464</c:v>
                </c:pt>
                <c:pt idx="165">
                  <c:v>0.57291666666666696</c:v>
                </c:pt>
                <c:pt idx="166">
                  <c:v>0.57638888888888895</c:v>
                </c:pt>
                <c:pt idx="167">
                  <c:v>0.57986111111111105</c:v>
                </c:pt>
                <c:pt idx="168">
                  <c:v>0.58333333333333259</c:v>
                </c:pt>
                <c:pt idx="169">
                  <c:v>0.58680555555555791</c:v>
                </c:pt>
                <c:pt idx="170">
                  <c:v>0.59027777777777757</c:v>
                </c:pt>
                <c:pt idx="171">
                  <c:v>0.59375000000000233</c:v>
                </c:pt>
                <c:pt idx="172">
                  <c:v>0.59722222222222077</c:v>
                </c:pt>
                <c:pt idx="173">
                  <c:v>0.60069444444444986</c:v>
                </c:pt>
                <c:pt idx="174">
                  <c:v>0.60416666666666696</c:v>
                </c:pt>
                <c:pt idx="175">
                  <c:v>0.60763888888889395</c:v>
                </c:pt>
                <c:pt idx="176">
                  <c:v>0.61111111111111105</c:v>
                </c:pt>
                <c:pt idx="177">
                  <c:v>0.61458333333333304</c:v>
                </c:pt>
                <c:pt idx="178">
                  <c:v>0.61805555555555924</c:v>
                </c:pt>
                <c:pt idx="179">
                  <c:v>0.62152777777777801</c:v>
                </c:pt>
                <c:pt idx="180">
                  <c:v>0.62500000000000344</c:v>
                </c:pt>
                <c:pt idx="181">
                  <c:v>0.62847222222222199</c:v>
                </c:pt>
                <c:pt idx="182">
                  <c:v>0.63194444444444986</c:v>
                </c:pt>
                <c:pt idx="183">
                  <c:v>0.63541666666666696</c:v>
                </c:pt>
                <c:pt idx="184">
                  <c:v>0.63888888888889395</c:v>
                </c:pt>
                <c:pt idx="185">
                  <c:v>0.64236111111111105</c:v>
                </c:pt>
                <c:pt idx="186">
                  <c:v>0.64583333333333726</c:v>
                </c:pt>
                <c:pt idx="187">
                  <c:v>0.64930555555555924</c:v>
                </c:pt>
                <c:pt idx="188">
                  <c:v>0.65277777777778179</c:v>
                </c:pt>
                <c:pt idx="189">
                  <c:v>0.65625000000000344</c:v>
                </c:pt>
                <c:pt idx="190">
                  <c:v>0.65972222222222265</c:v>
                </c:pt>
                <c:pt idx="191">
                  <c:v>0.66319444444444986</c:v>
                </c:pt>
                <c:pt idx="192">
                  <c:v>0.66666666666666763</c:v>
                </c:pt>
                <c:pt idx="193">
                  <c:v>0.67013888888889395</c:v>
                </c:pt>
                <c:pt idx="194">
                  <c:v>0.67361111111111538</c:v>
                </c:pt>
                <c:pt idx="195">
                  <c:v>0.67708333333333726</c:v>
                </c:pt>
                <c:pt idx="196">
                  <c:v>0.68055555555555791</c:v>
                </c:pt>
                <c:pt idx="197">
                  <c:v>0.68402777777778068</c:v>
                </c:pt>
                <c:pt idx="198">
                  <c:v>0.68750000000000233</c:v>
                </c:pt>
                <c:pt idx="199">
                  <c:v>0.69097222222222254</c:v>
                </c:pt>
                <c:pt idx="200">
                  <c:v>0.69444444444444831</c:v>
                </c:pt>
                <c:pt idx="201">
                  <c:v>0.69791666666666752</c:v>
                </c:pt>
                <c:pt idx="202">
                  <c:v>0.70138888888888895</c:v>
                </c:pt>
                <c:pt idx="203">
                  <c:v>0.70486111111111105</c:v>
                </c:pt>
                <c:pt idx="204">
                  <c:v>0.70833333333333304</c:v>
                </c:pt>
                <c:pt idx="205">
                  <c:v>0.71180555555555924</c:v>
                </c:pt>
                <c:pt idx="206">
                  <c:v>0.71527777777777801</c:v>
                </c:pt>
                <c:pt idx="207">
                  <c:v>0.71875000000000344</c:v>
                </c:pt>
                <c:pt idx="208">
                  <c:v>0.72222222222222199</c:v>
                </c:pt>
                <c:pt idx="209">
                  <c:v>0.72569444444444986</c:v>
                </c:pt>
                <c:pt idx="210">
                  <c:v>0.72916666666666696</c:v>
                </c:pt>
                <c:pt idx="211">
                  <c:v>0.73263888888889395</c:v>
                </c:pt>
                <c:pt idx="212">
                  <c:v>0.73611111111111105</c:v>
                </c:pt>
                <c:pt idx="213">
                  <c:v>0.73958333333333304</c:v>
                </c:pt>
                <c:pt idx="214">
                  <c:v>0.74305555555555924</c:v>
                </c:pt>
                <c:pt idx="215">
                  <c:v>0.74652777777777801</c:v>
                </c:pt>
                <c:pt idx="216">
                  <c:v>0.75000000000000344</c:v>
                </c:pt>
                <c:pt idx="217">
                  <c:v>0.75347222222222199</c:v>
                </c:pt>
                <c:pt idx="218">
                  <c:v>0.75694444444444986</c:v>
                </c:pt>
                <c:pt idx="219">
                  <c:v>0.76041666666666696</c:v>
                </c:pt>
                <c:pt idx="220">
                  <c:v>0.76388888888889395</c:v>
                </c:pt>
                <c:pt idx="221">
                  <c:v>0.76736111111111105</c:v>
                </c:pt>
                <c:pt idx="222">
                  <c:v>0.77083333333333481</c:v>
                </c:pt>
                <c:pt idx="223">
                  <c:v>0.77430555555555669</c:v>
                </c:pt>
                <c:pt idx="224">
                  <c:v>0.77777777777777934</c:v>
                </c:pt>
                <c:pt idx="225">
                  <c:v>0.78125</c:v>
                </c:pt>
                <c:pt idx="226">
                  <c:v>0.78472222222222199</c:v>
                </c:pt>
                <c:pt idx="227">
                  <c:v>0.78819444444444464</c:v>
                </c:pt>
                <c:pt idx="228">
                  <c:v>0.79166666666666696</c:v>
                </c:pt>
                <c:pt idx="229">
                  <c:v>0.79513888888888895</c:v>
                </c:pt>
                <c:pt idx="230">
                  <c:v>0.79861111111111105</c:v>
                </c:pt>
                <c:pt idx="231">
                  <c:v>0.80208333333333304</c:v>
                </c:pt>
                <c:pt idx="232">
                  <c:v>0.80555555555555503</c:v>
                </c:pt>
                <c:pt idx="233">
                  <c:v>0.80902777777777801</c:v>
                </c:pt>
                <c:pt idx="234">
                  <c:v>0.8125</c:v>
                </c:pt>
                <c:pt idx="235">
                  <c:v>0.81597222222222199</c:v>
                </c:pt>
                <c:pt idx="236">
                  <c:v>0.81944444444444464</c:v>
                </c:pt>
                <c:pt idx="237">
                  <c:v>0.82291666666666696</c:v>
                </c:pt>
                <c:pt idx="238">
                  <c:v>0.82638888888888895</c:v>
                </c:pt>
                <c:pt idx="239">
                  <c:v>0.82986111111111105</c:v>
                </c:pt>
                <c:pt idx="240">
                  <c:v>0.83333333333333304</c:v>
                </c:pt>
                <c:pt idx="241">
                  <c:v>0.83680555555555924</c:v>
                </c:pt>
                <c:pt idx="242">
                  <c:v>0.84027777777777801</c:v>
                </c:pt>
                <c:pt idx="243">
                  <c:v>0.84375000000000344</c:v>
                </c:pt>
                <c:pt idx="244">
                  <c:v>0.84722222222222199</c:v>
                </c:pt>
                <c:pt idx="245">
                  <c:v>0.85069444444444986</c:v>
                </c:pt>
                <c:pt idx="246">
                  <c:v>0.85416666666666696</c:v>
                </c:pt>
                <c:pt idx="247">
                  <c:v>0.85763888888889395</c:v>
                </c:pt>
                <c:pt idx="248">
                  <c:v>0.86111111111111105</c:v>
                </c:pt>
                <c:pt idx="249">
                  <c:v>0.86458333333333304</c:v>
                </c:pt>
                <c:pt idx="250">
                  <c:v>0.86805555555555924</c:v>
                </c:pt>
                <c:pt idx="251">
                  <c:v>0.87152777777777801</c:v>
                </c:pt>
                <c:pt idx="252">
                  <c:v>0.87500000000000344</c:v>
                </c:pt>
                <c:pt idx="253">
                  <c:v>0.87847222222222199</c:v>
                </c:pt>
                <c:pt idx="254">
                  <c:v>0.88194444444444831</c:v>
                </c:pt>
                <c:pt idx="255">
                  <c:v>0.88541666666666541</c:v>
                </c:pt>
                <c:pt idx="256">
                  <c:v>0.8888888888888925</c:v>
                </c:pt>
                <c:pt idx="257">
                  <c:v>0.89236111111111049</c:v>
                </c:pt>
                <c:pt idx="258">
                  <c:v>0.89583333333333603</c:v>
                </c:pt>
                <c:pt idx="259">
                  <c:v>0.89930555555555791</c:v>
                </c:pt>
                <c:pt idx="260">
                  <c:v>0.90277777777777801</c:v>
                </c:pt>
                <c:pt idx="261">
                  <c:v>0.90625</c:v>
                </c:pt>
                <c:pt idx="262">
                  <c:v>0.90972222222222199</c:v>
                </c:pt>
                <c:pt idx="263">
                  <c:v>0.91319444444444464</c:v>
                </c:pt>
                <c:pt idx="264">
                  <c:v>0.91666666666666696</c:v>
                </c:pt>
                <c:pt idx="265">
                  <c:v>0.92013888888888895</c:v>
                </c:pt>
                <c:pt idx="266">
                  <c:v>0.92361111111111105</c:v>
                </c:pt>
                <c:pt idx="267">
                  <c:v>0.92708333333333304</c:v>
                </c:pt>
                <c:pt idx="268">
                  <c:v>0.93055555555555503</c:v>
                </c:pt>
                <c:pt idx="269">
                  <c:v>0.93402777777777801</c:v>
                </c:pt>
                <c:pt idx="270">
                  <c:v>0.9375</c:v>
                </c:pt>
                <c:pt idx="271">
                  <c:v>0.94097222222222199</c:v>
                </c:pt>
                <c:pt idx="272">
                  <c:v>0.94444444444444464</c:v>
                </c:pt>
                <c:pt idx="273">
                  <c:v>0.94791666666666696</c:v>
                </c:pt>
                <c:pt idx="274">
                  <c:v>0.95138888888888895</c:v>
                </c:pt>
                <c:pt idx="275">
                  <c:v>0.95486111111111105</c:v>
                </c:pt>
                <c:pt idx="276">
                  <c:v>0.95833333333333304</c:v>
                </c:pt>
                <c:pt idx="277">
                  <c:v>0.96180555555555924</c:v>
                </c:pt>
                <c:pt idx="278">
                  <c:v>0.96527777777777801</c:v>
                </c:pt>
                <c:pt idx="279">
                  <c:v>0.96875000000000344</c:v>
                </c:pt>
                <c:pt idx="280">
                  <c:v>0.97222222222221966</c:v>
                </c:pt>
                <c:pt idx="281">
                  <c:v>0.9756944444444472</c:v>
                </c:pt>
                <c:pt idx="282">
                  <c:v>0.97916666666666408</c:v>
                </c:pt>
                <c:pt idx="283">
                  <c:v>0.98263888888888895</c:v>
                </c:pt>
                <c:pt idx="284">
                  <c:v>0.98611111111111049</c:v>
                </c:pt>
                <c:pt idx="285">
                  <c:v>0.98958333333333259</c:v>
                </c:pt>
                <c:pt idx="286">
                  <c:v>0.99305555555555503</c:v>
                </c:pt>
                <c:pt idx="287">
                  <c:v>0.99652777777777757</c:v>
                </c:pt>
              </c:numCache>
            </c:numRef>
          </c:xVal>
          <c:yVal>
            <c:numRef>
              <c:f>Sheet1!$E$2:$E$289</c:f>
              <c:numCache>
                <c:formatCode>0.0</c:formatCode>
                <c:ptCount val="288"/>
                <c:pt idx="0">
                  <c:v>10.666190755054739</c:v>
                </c:pt>
                <c:pt idx="1">
                  <c:v>10.740855671618633</c:v>
                </c:pt>
                <c:pt idx="2">
                  <c:v>10.117591311624199</c:v>
                </c:pt>
                <c:pt idx="3">
                  <c:v>11.234500167520251</c:v>
                </c:pt>
                <c:pt idx="4">
                  <c:v>10.434659100292498</c:v>
                </c:pt>
                <c:pt idx="5">
                  <c:v>10.448452444760818</c:v>
                </c:pt>
                <c:pt idx="6">
                  <c:v>11.228309633003212</c:v>
                </c:pt>
                <c:pt idx="7">
                  <c:v>10.564438358466772</c:v>
                </c:pt>
                <c:pt idx="8">
                  <c:v>10.456880949309008</c:v>
                </c:pt>
                <c:pt idx="9">
                  <c:v>10.500281101123543</c:v>
                </c:pt>
                <c:pt idx="10">
                  <c:v>10.583277300324003</c:v>
                </c:pt>
                <c:pt idx="11">
                  <c:v>11.416050576556321</c:v>
                </c:pt>
                <c:pt idx="12">
                  <c:v>10.390614848891166</c:v>
                </c:pt>
                <c:pt idx="13">
                  <c:v>10.474354082414449</c:v>
                </c:pt>
                <c:pt idx="14">
                  <c:v>11.389693715998973</c:v>
                </c:pt>
                <c:pt idx="15">
                  <c:v>10.4336666926131</c:v>
                </c:pt>
                <c:pt idx="16">
                  <c:v>11.040358710855298</c:v>
                </c:pt>
                <c:pt idx="17">
                  <c:v>10.132703530949454</c:v>
                </c:pt>
                <c:pt idx="18">
                  <c:v>11.146541458234083</c:v>
                </c:pt>
                <c:pt idx="19">
                  <c:v>10.018702502585796</c:v>
                </c:pt>
                <c:pt idx="20">
                  <c:v>11.248327921259536</c:v>
                </c:pt>
                <c:pt idx="21">
                  <c:v>10.922089958722148</c:v>
                </c:pt>
                <c:pt idx="22">
                  <c:v>10.432836593302477</c:v>
                </c:pt>
                <c:pt idx="23">
                  <c:v>11.028295274230818</c:v>
                </c:pt>
                <c:pt idx="24">
                  <c:v>10.057939002104366</c:v>
                </c:pt>
                <c:pt idx="25">
                  <c:v>10.050325158552548</c:v>
                </c:pt>
                <c:pt idx="26">
                  <c:v>10.67794412183973</c:v>
                </c:pt>
                <c:pt idx="27">
                  <c:v>10.278925085165648</c:v>
                </c:pt>
                <c:pt idx="28">
                  <c:v>10.49885230945503</c:v>
                </c:pt>
                <c:pt idx="29">
                  <c:v>11.031680621176021</c:v>
                </c:pt>
                <c:pt idx="30">
                  <c:v>11.10480633744355</c:v>
                </c:pt>
                <c:pt idx="31">
                  <c:v>10.383732506602856</c:v>
                </c:pt>
                <c:pt idx="32">
                  <c:v>11.196817374260844</c:v>
                </c:pt>
                <c:pt idx="33">
                  <c:v>10.779184597082436</c:v>
                </c:pt>
                <c:pt idx="34">
                  <c:v>10.481443687630989</c:v>
                </c:pt>
                <c:pt idx="35">
                  <c:v>10.520748887895316</c:v>
                </c:pt>
                <c:pt idx="36">
                  <c:v>11.321582532471474</c:v>
                </c:pt>
                <c:pt idx="37">
                  <c:v>11.376794465853807</c:v>
                </c:pt>
                <c:pt idx="38">
                  <c:v>10.394353095610111</c:v>
                </c:pt>
                <c:pt idx="39">
                  <c:v>11.244561084926433</c:v>
                </c:pt>
                <c:pt idx="40">
                  <c:v>10.704932605677849</c:v>
                </c:pt>
                <c:pt idx="41">
                  <c:v>10.304855426308032</c:v>
                </c:pt>
                <c:pt idx="42">
                  <c:v>10.471225876717805</c:v>
                </c:pt>
                <c:pt idx="43">
                  <c:v>10.15430706022836</c:v>
                </c:pt>
                <c:pt idx="44">
                  <c:v>10.032816107252581</c:v>
                </c:pt>
                <c:pt idx="45">
                  <c:v>10.038394399999202</c:v>
                </c:pt>
                <c:pt idx="46">
                  <c:v>10.622515203249772</c:v>
                </c:pt>
                <c:pt idx="47">
                  <c:v>11.066206949615706</c:v>
                </c:pt>
                <c:pt idx="48">
                  <c:v>10.170897280806887</c:v>
                </c:pt>
                <c:pt idx="49">
                  <c:v>10.792071814281964</c:v>
                </c:pt>
                <c:pt idx="50">
                  <c:v>11.2901966043003</c:v>
                </c:pt>
                <c:pt idx="51">
                  <c:v>10.936889726859254</c:v>
                </c:pt>
                <c:pt idx="52">
                  <c:v>10.347399101958931</c:v>
                </c:pt>
                <c:pt idx="53">
                  <c:v>10.686403380285396</c:v>
                </c:pt>
                <c:pt idx="54">
                  <c:v>10.896667020118862</c:v>
                </c:pt>
                <c:pt idx="55">
                  <c:v>11.031946855317306</c:v>
                </c:pt>
                <c:pt idx="56">
                  <c:v>10.96258682375737</c:v>
                </c:pt>
                <c:pt idx="57">
                  <c:v>10.033297007068322</c:v>
                </c:pt>
                <c:pt idx="58">
                  <c:v>11.017836332645327</c:v>
                </c:pt>
                <c:pt idx="59">
                  <c:v>11.043425631698465</c:v>
                </c:pt>
                <c:pt idx="60">
                  <c:v>10.005479699983722</c:v>
                </c:pt>
                <c:pt idx="61">
                  <c:v>10.784817885042051</c:v>
                </c:pt>
                <c:pt idx="62">
                  <c:v>10.442226432925329</c:v>
                </c:pt>
                <c:pt idx="63">
                  <c:v>10.418963900834953</c:v>
                </c:pt>
                <c:pt idx="64">
                  <c:v>10.583701496096801</c:v>
                </c:pt>
                <c:pt idx="65">
                  <c:v>11.225374738704325</c:v>
                </c:pt>
                <c:pt idx="66">
                  <c:v>11.369120321756521</c:v>
                </c:pt>
                <c:pt idx="67">
                  <c:v>10.911861457061367</c:v>
                </c:pt>
                <c:pt idx="68">
                  <c:v>10.573065239828498</c:v>
                </c:pt>
                <c:pt idx="69">
                  <c:v>10.937910542100683</c:v>
                </c:pt>
                <c:pt idx="70">
                  <c:v>10.094417037534654</c:v>
                </c:pt>
                <c:pt idx="71">
                  <c:v>11.138797176747751</c:v>
                </c:pt>
                <c:pt idx="72">
                  <c:v>11.028288354254311</c:v>
                </c:pt>
                <c:pt idx="73">
                  <c:v>11.034842584570443</c:v>
                </c:pt>
                <c:pt idx="74">
                  <c:v>11.205925736572928</c:v>
                </c:pt>
                <c:pt idx="75">
                  <c:v>10.196973407331463</c:v>
                </c:pt>
                <c:pt idx="76">
                  <c:v>10.145574677248659</c:v>
                </c:pt>
                <c:pt idx="77">
                  <c:v>10.363198958648505</c:v>
                </c:pt>
                <c:pt idx="78">
                  <c:v>10.726099869156284</c:v>
                </c:pt>
                <c:pt idx="79">
                  <c:v>11.121090673613098</c:v>
                </c:pt>
                <c:pt idx="80">
                  <c:v>10.13715636958656</c:v>
                </c:pt>
                <c:pt idx="81">
                  <c:v>10.90302007068445</c:v>
                </c:pt>
                <c:pt idx="82">
                  <c:v>10.939802966378256</c:v>
                </c:pt>
                <c:pt idx="83">
                  <c:v>10.239423918342762</c:v>
                </c:pt>
                <c:pt idx="84">
                  <c:v>12.152010418900424</c:v>
                </c:pt>
                <c:pt idx="85">
                  <c:v>12.751915782436056</c:v>
                </c:pt>
                <c:pt idx="86">
                  <c:v>12.880511610751375</c:v>
                </c:pt>
                <c:pt idx="87">
                  <c:v>13.177497267929574</c:v>
                </c:pt>
                <c:pt idx="88">
                  <c:v>14.776059171043077</c:v>
                </c:pt>
                <c:pt idx="89">
                  <c:v>15.310946932987576</c:v>
                </c:pt>
                <c:pt idx="90">
                  <c:v>14.707494981589504</c:v>
                </c:pt>
                <c:pt idx="91">
                  <c:v>19.087184070312187</c:v>
                </c:pt>
                <c:pt idx="92">
                  <c:v>17.017669180166902</c:v>
                </c:pt>
                <c:pt idx="93">
                  <c:v>19.285852046791089</c:v>
                </c:pt>
                <c:pt idx="94">
                  <c:v>20.004246949191188</c:v>
                </c:pt>
                <c:pt idx="95">
                  <c:v>20.962567912997429</c:v>
                </c:pt>
                <c:pt idx="96">
                  <c:v>22.444312172678902</c:v>
                </c:pt>
                <c:pt idx="97">
                  <c:v>24.484136521652029</c:v>
                </c:pt>
                <c:pt idx="98">
                  <c:v>25.151803805126665</c:v>
                </c:pt>
                <c:pt idx="99">
                  <c:v>26.892842341932429</c:v>
                </c:pt>
                <c:pt idx="100">
                  <c:v>24.492994117344992</c:v>
                </c:pt>
                <c:pt idx="101">
                  <c:v>28.994945142879764</c:v>
                </c:pt>
                <c:pt idx="102">
                  <c:v>30.501949143886115</c:v>
                </c:pt>
                <c:pt idx="103">
                  <c:v>32.302931463501999</c:v>
                </c:pt>
                <c:pt idx="104">
                  <c:v>37.726556590621115</c:v>
                </c:pt>
                <c:pt idx="105">
                  <c:v>36.439737279124962</c:v>
                </c:pt>
                <c:pt idx="106">
                  <c:v>43.373061186340813</c:v>
                </c:pt>
                <c:pt idx="107">
                  <c:v>43.857967280942042</c:v>
                </c:pt>
                <c:pt idx="108">
                  <c:v>48.577554541369295</c:v>
                </c:pt>
                <c:pt idx="109">
                  <c:v>51.583153055013369</c:v>
                </c:pt>
                <c:pt idx="110">
                  <c:v>59.690031453733944</c:v>
                </c:pt>
                <c:pt idx="111">
                  <c:v>60.801186648311294</c:v>
                </c:pt>
                <c:pt idx="112">
                  <c:v>60.824966105167377</c:v>
                </c:pt>
                <c:pt idx="113">
                  <c:v>68.628653624307944</c:v>
                </c:pt>
                <c:pt idx="114">
                  <c:v>63.178790736229431</c:v>
                </c:pt>
                <c:pt idx="115">
                  <c:v>78.912287634837227</c:v>
                </c:pt>
                <c:pt idx="116">
                  <c:v>75.325948867305158</c:v>
                </c:pt>
                <c:pt idx="117">
                  <c:v>74.963632840796649</c:v>
                </c:pt>
                <c:pt idx="118">
                  <c:v>88.65027541977301</c:v>
                </c:pt>
                <c:pt idx="119">
                  <c:v>87.467625881628081</c:v>
                </c:pt>
                <c:pt idx="120">
                  <c:v>89.425093532508058</c:v>
                </c:pt>
                <c:pt idx="121">
                  <c:v>88.879448458344058</c:v>
                </c:pt>
                <c:pt idx="122">
                  <c:v>90.414211404147252</c:v>
                </c:pt>
                <c:pt idx="123">
                  <c:v>90.916452368691509</c:v>
                </c:pt>
                <c:pt idx="124">
                  <c:v>102.12606776062367</c:v>
                </c:pt>
                <c:pt idx="125">
                  <c:v>100.24637148807609</c:v>
                </c:pt>
                <c:pt idx="126">
                  <c:v>108.83743863876791</c:v>
                </c:pt>
                <c:pt idx="127">
                  <c:v>88.847092136575341</c:v>
                </c:pt>
                <c:pt idx="128">
                  <c:v>93.946648201348239</c:v>
                </c:pt>
                <c:pt idx="129">
                  <c:v>84.528870419802459</c:v>
                </c:pt>
                <c:pt idx="130">
                  <c:v>95.309146872411958</c:v>
                </c:pt>
                <c:pt idx="131">
                  <c:v>86.227656955632796</c:v>
                </c:pt>
                <c:pt idx="132">
                  <c:v>85.912801388742125</c:v>
                </c:pt>
                <c:pt idx="133">
                  <c:v>93.905016995327728</c:v>
                </c:pt>
                <c:pt idx="134">
                  <c:v>88.522086485068456</c:v>
                </c:pt>
                <c:pt idx="135">
                  <c:v>77.125931745190258</c:v>
                </c:pt>
                <c:pt idx="136">
                  <c:v>90.068404857993258</c:v>
                </c:pt>
                <c:pt idx="137">
                  <c:v>88.685213213363753</c:v>
                </c:pt>
                <c:pt idx="138">
                  <c:v>94.378066198632169</c:v>
                </c:pt>
                <c:pt idx="139">
                  <c:v>92.856600713182758</c:v>
                </c:pt>
                <c:pt idx="140">
                  <c:v>88.609385706612358</c:v>
                </c:pt>
                <c:pt idx="141">
                  <c:v>91.879159361039939</c:v>
                </c:pt>
                <c:pt idx="142">
                  <c:v>101.89342794331101</c:v>
                </c:pt>
                <c:pt idx="143">
                  <c:v>107.36132179698649</c:v>
                </c:pt>
                <c:pt idx="144">
                  <c:v>81.303070199702148</c:v>
                </c:pt>
                <c:pt idx="145">
                  <c:v>95.989271867380253</c:v>
                </c:pt>
                <c:pt idx="146">
                  <c:v>88.843350439982302</c:v>
                </c:pt>
                <c:pt idx="147">
                  <c:v>94.213982264963775</c:v>
                </c:pt>
                <c:pt idx="148">
                  <c:v>84.209790548900912</c:v>
                </c:pt>
                <c:pt idx="149">
                  <c:v>88.176194109838079</c:v>
                </c:pt>
                <c:pt idx="150">
                  <c:v>88.450871036338697</c:v>
                </c:pt>
                <c:pt idx="151">
                  <c:v>77.953570322589954</c:v>
                </c:pt>
                <c:pt idx="152">
                  <c:v>99.164053778205627</c:v>
                </c:pt>
                <c:pt idx="153">
                  <c:v>97.074595512274158</c:v>
                </c:pt>
                <c:pt idx="154">
                  <c:v>97.461760519753838</c:v>
                </c:pt>
                <c:pt idx="155">
                  <c:v>97.109244194080148</c:v>
                </c:pt>
                <c:pt idx="156">
                  <c:v>93.897924659342848</c:v>
                </c:pt>
                <c:pt idx="157">
                  <c:v>101.05161355139927</c:v>
                </c:pt>
                <c:pt idx="158">
                  <c:v>112.83139762961767</c:v>
                </c:pt>
                <c:pt idx="159">
                  <c:v>94.038672201402278</c:v>
                </c:pt>
                <c:pt idx="160">
                  <c:v>83.696696186449458</c:v>
                </c:pt>
                <c:pt idx="161">
                  <c:v>85.539895129474559</c:v>
                </c:pt>
                <c:pt idx="162">
                  <c:v>98.160214235895694</c:v>
                </c:pt>
                <c:pt idx="163">
                  <c:v>95.199948022624781</c:v>
                </c:pt>
                <c:pt idx="164">
                  <c:v>91.312118479647793</c:v>
                </c:pt>
                <c:pt idx="165">
                  <c:v>95.714865541506171</c:v>
                </c:pt>
                <c:pt idx="166">
                  <c:v>86.500368191990688</c:v>
                </c:pt>
                <c:pt idx="167">
                  <c:v>94.085831883419644</c:v>
                </c:pt>
                <c:pt idx="168">
                  <c:v>88.232655478331466</c:v>
                </c:pt>
                <c:pt idx="169">
                  <c:v>96.776641231259759</c:v>
                </c:pt>
                <c:pt idx="170">
                  <c:v>98.939874154870211</c:v>
                </c:pt>
                <c:pt idx="171">
                  <c:v>96.017736142189037</c:v>
                </c:pt>
                <c:pt idx="172">
                  <c:v>95.069607963188062</c:v>
                </c:pt>
                <c:pt idx="173">
                  <c:v>88.823330735262857</c:v>
                </c:pt>
                <c:pt idx="174">
                  <c:v>85.826343763999489</c:v>
                </c:pt>
                <c:pt idx="175">
                  <c:v>97.522058874220534</c:v>
                </c:pt>
                <c:pt idx="176">
                  <c:v>83.189834100367818</c:v>
                </c:pt>
                <c:pt idx="177">
                  <c:v>82.079139977479358</c:v>
                </c:pt>
                <c:pt idx="178">
                  <c:v>94.340343183139439</c:v>
                </c:pt>
                <c:pt idx="179">
                  <c:v>88.426079664293624</c:v>
                </c:pt>
                <c:pt idx="180">
                  <c:v>93.00803387077228</c:v>
                </c:pt>
                <c:pt idx="181">
                  <c:v>102.44738791682634</c:v>
                </c:pt>
                <c:pt idx="182">
                  <c:v>91.257290082582756</c:v>
                </c:pt>
                <c:pt idx="183">
                  <c:v>105.43256426108969</c:v>
                </c:pt>
                <c:pt idx="184">
                  <c:v>83.837228562183242</c:v>
                </c:pt>
                <c:pt idx="185">
                  <c:v>76.503467521124378</c:v>
                </c:pt>
                <c:pt idx="186">
                  <c:v>89.184296856165389</c:v>
                </c:pt>
                <c:pt idx="187">
                  <c:v>103.15722763313342</c:v>
                </c:pt>
                <c:pt idx="188">
                  <c:v>85.599873173840578</c:v>
                </c:pt>
                <c:pt idx="189">
                  <c:v>87.009111734377427</c:v>
                </c:pt>
                <c:pt idx="190">
                  <c:v>83.330704509201439</c:v>
                </c:pt>
                <c:pt idx="191">
                  <c:v>85.345946521304683</c:v>
                </c:pt>
                <c:pt idx="192">
                  <c:v>89.412993085888544</c:v>
                </c:pt>
                <c:pt idx="193">
                  <c:v>83.259954360230935</c:v>
                </c:pt>
                <c:pt idx="194">
                  <c:v>79.600396432210658</c:v>
                </c:pt>
                <c:pt idx="195">
                  <c:v>85.051442284635442</c:v>
                </c:pt>
                <c:pt idx="196">
                  <c:v>70.143160837579558</c:v>
                </c:pt>
                <c:pt idx="197">
                  <c:v>70.508494642109952</c:v>
                </c:pt>
                <c:pt idx="198">
                  <c:v>93.842832535472894</c:v>
                </c:pt>
                <c:pt idx="199">
                  <c:v>70.627342515128817</c:v>
                </c:pt>
                <c:pt idx="200">
                  <c:v>73.429467002507351</c:v>
                </c:pt>
                <c:pt idx="201">
                  <c:v>71.255880260576618</c:v>
                </c:pt>
                <c:pt idx="202">
                  <c:v>55.016109983856545</c:v>
                </c:pt>
                <c:pt idx="203">
                  <c:v>53.603521428570183</c:v>
                </c:pt>
                <c:pt idx="204">
                  <c:v>45.885295236856109</c:v>
                </c:pt>
                <c:pt idx="205">
                  <c:v>47.595612907061486</c:v>
                </c:pt>
                <c:pt idx="206">
                  <c:v>40.379327503864744</c:v>
                </c:pt>
                <c:pt idx="207">
                  <c:v>36.044145165605244</c:v>
                </c:pt>
                <c:pt idx="208">
                  <c:v>40.381138685556905</c:v>
                </c:pt>
                <c:pt idx="209">
                  <c:v>51.044491822648219</c:v>
                </c:pt>
                <c:pt idx="210">
                  <c:v>46.698711153315685</c:v>
                </c:pt>
                <c:pt idx="211">
                  <c:v>30.926237613589805</c:v>
                </c:pt>
                <c:pt idx="212">
                  <c:v>28.132483222876015</c:v>
                </c:pt>
                <c:pt idx="213">
                  <c:v>32.131541636038499</c:v>
                </c:pt>
                <c:pt idx="214">
                  <c:v>31.472569348333604</c:v>
                </c:pt>
                <c:pt idx="215">
                  <c:v>28.163314441175586</c:v>
                </c:pt>
                <c:pt idx="216">
                  <c:v>21.356050594774743</c:v>
                </c:pt>
                <c:pt idx="217">
                  <c:v>21.486421028690252</c:v>
                </c:pt>
                <c:pt idx="218">
                  <c:v>24.322877221649648</c:v>
                </c:pt>
                <c:pt idx="219">
                  <c:v>23.742778030980489</c:v>
                </c:pt>
                <c:pt idx="220">
                  <c:v>19.033470534773063</c:v>
                </c:pt>
                <c:pt idx="221">
                  <c:v>19.047245539747529</c:v>
                </c:pt>
                <c:pt idx="222">
                  <c:v>17.960885949292091</c:v>
                </c:pt>
                <c:pt idx="223">
                  <c:v>17.280742050242619</c:v>
                </c:pt>
                <c:pt idx="224">
                  <c:v>12.013706242883529</c:v>
                </c:pt>
                <c:pt idx="225">
                  <c:v>13.440133269068976</c:v>
                </c:pt>
                <c:pt idx="226">
                  <c:v>12.863031913329085</c:v>
                </c:pt>
                <c:pt idx="227">
                  <c:v>13.776812586594533</c:v>
                </c:pt>
                <c:pt idx="228">
                  <c:v>12.843012178042473</c:v>
                </c:pt>
                <c:pt idx="229">
                  <c:v>11.417977416904639</c:v>
                </c:pt>
                <c:pt idx="230">
                  <c:v>10.448623841072795</c:v>
                </c:pt>
                <c:pt idx="231">
                  <c:v>11.116407476731103</c:v>
                </c:pt>
                <c:pt idx="232">
                  <c:v>10.345564262290956</c:v>
                </c:pt>
                <c:pt idx="233">
                  <c:v>10.364436444200171</c:v>
                </c:pt>
                <c:pt idx="234">
                  <c:v>10.763828847201568</c:v>
                </c:pt>
                <c:pt idx="235">
                  <c:v>10.148029850780311</c:v>
                </c:pt>
                <c:pt idx="236">
                  <c:v>10.929742770752851</c:v>
                </c:pt>
                <c:pt idx="237">
                  <c:v>11.352943803777416</c:v>
                </c:pt>
                <c:pt idx="238">
                  <c:v>12.560221687596826</c:v>
                </c:pt>
                <c:pt idx="239">
                  <c:v>11.171386264704836</c:v>
                </c:pt>
                <c:pt idx="240">
                  <c:v>15.530611486465148</c:v>
                </c:pt>
                <c:pt idx="241">
                  <c:v>10.255336865976311</c:v>
                </c:pt>
                <c:pt idx="242">
                  <c:v>10.356982371772554</c:v>
                </c:pt>
                <c:pt idx="243">
                  <c:v>10.883892653609282</c:v>
                </c:pt>
                <c:pt idx="244">
                  <c:v>10.562845108145074</c:v>
                </c:pt>
                <c:pt idx="245">
                  <c:v>9.1757341279194247</c:v>
                </c:pt>
                <c:pt idx="246">
                  <c:v>10.844085173210321</c:v>
                </c:pt>
                <c:pt idx="247">
                  <c:v>10.939772931357568</c:v>
                </c:pt>
                <c:pt idx="248">
                  <c:v>11.359495306756777</c:v>
                </c:pt>
                <c:pt idx="249">
                  <c:v>10.550088008053972</c:v>
                </c:pt>
                <c:pt idx="250">
                  <c:v>11.14060617185825</c:v>
                </c:pt>
                <c:pt idx="251">
                  <c:v>10.063976738276894</c:v>
                </c:pt>
                <c:pt idx="252">
                  <c:v>11.488090233598674</c:v>
                </c:pt>
                <c:pt idx="253">
                  <c:v>11.076865619194484</c:v>
                </c:pt>
                <c:pt idx="254">
                  <c:v>11.380984236723268</c:v>
                </c:pt>
                <c:pt idx="255">
                  <c:v>11.427764631198334</c:v>
                </c:pt>
                <c:pt idx="256">
                  <c:v>10.267239310588424</c:v>
                </c:pt>
                <c:pt idx="257">
                  <c:v>10.737833114932815</c:v>
                </c:pt>
                <c:pt idx="258">
                  <c:v>11.432325054172033</c:v>
                </c:pt>
                <c:pt idx="259">
                  <c:v>10.209027247630232</c:v>
                </c:pt>
                <c:pt idx="260">
                  <c:v>10.848956946949652</c:v>
                </c:pt>
                <c:pt idx="261">
                  <c:v>10.572934829751556</c:v>
                </c:pt>
                <c:pt idx="262">
                  <c:v>11.044428178853295</c:v>
                </c:pt>
                <c:pt idx="263">
                  <c:v>10.986646365980516</c:v>
                </c:pt>
                <c:pt idx="264">
                  <c:v>11.012905183373997</c:v>
                </c:pt>
                <c:pt idx="265">
                  <c:v>10.875276395500299</c:v>
                </c:pt>
                <c:pt idx="266">
                  <c:v>10.664372179056768</c:v>
                </c:pt>
                <c:pt idx="267">
                  <c:v>10.682610041456449</c:v>
                </c:pt>
                <c:pt idx="268">
                  <c:v>10.271340675557745</c:v>
                </c:pt>
                <c:pt idx="269">
                  <c:v>10.918786919997356</c:v>
                </c:pt>
                <c:pt idx="270">
                  <c:v>10.224765922342439</c:v>
                </c:pt>
                <c:pt idx="271">
                  <c:v>10.119760721034615</c:v>
                </c:pt>
                <c:pt idx="272">
                  <c:v>11.074730063472062</c:v>
                </c:pt>
                <c:pt idx="273">
                  <c:v>10.528170117011829</c:v>
                </c:pt>
                <c:pt idx="274">
                  <c:v>10.345529104372694</c:v>
                </c:pt>
                <c:pt idx="275">
                  <c:v>11.410693717166973</c:v>
                </c:pt>
                <c:pt idx="276">
                  <c:v>10.350974376587176</c:v>
                </c:pt>
                <c:pt idx="277">
                  <c:v>10.899124179277974</c:v>
                </c:pt>
                <c:pt idx="278">
                  <c:v>11.420773337860407</c:v>
                </c:pt>
                <c:pt idx="279">
                  <c:v>10.798519230622592</c:v>
                </c:pt>
                <c:pt idx="280">
                  <c:v>10.481690497786976</c:v>
                </c:pt>
                <c:pt idx="281">
                  <c:v>10.599164224081926</c:v>
                </c:pt>
                <c:pt idx="282">
                  <c:v>11.220901833799758</c:v>
                </c:pt>
                <c:pt idx="283">
                  <c:v>10.967386007254976</c:v>
                </c:pt>
                <c:pt idx="284">
                  <c:v>10.58979682226653</c:v>
                </c:pt>
                <c:pt idx="285">
                  <c:v>10.984262240450763</c:v>
                </c:pt>
                <c:pt idx="286">
                  <c:v>10.48702849820201</c:v>
                </c:pt>
                <c:pt idx="287">
                  <c:v>11.089580488397846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85632"/>
        <c:axId val="79286208"/>
      </c:scatterChart>
      <c:valAx>
        <c:axId val="79285632"/>
        <c:scaling>
          <c:orientation val="minMax"/>
          <c:max val="1"/>
          <c:min val="0"/>
        </c:scaling>
        <c:delete val="0"/>
        <c:axPos val="b"/>
        <c:numFmt formatCode="hh:mm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79286208"/>
        <c:crosses val="autoZero"/>
        <c:crossBetween val="midCat"/>
        <c:majorUnit val="8.335000000000066E-2"/>
      </c:valAx>
      <c:valAx>
        <c:axId val="7928620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79285632"/>
        <c:crosses val="autoZero"/>
        <c:crossBetween val="midCat"/>
      </c:valAx>
    </c:plotArea>
    <c:plotVisOnly val="1"/>
    <c:dispBlanksAs val="gap"/>
    <c:showDLblsOverMax val="0"/>
  </c:chart>
  <c:spPr>
    <a:solidFill>
      <a:srgbClr val="FDFDFD"/>
    </a:solidFill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F58A8-D860-4C14-BFEC-9648E98666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DE4A798-6C1B-45DF-9E6A-E1E0680BC88C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25CE6-1537-459A-B54B-3230BBB2C48B}" type="par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81FAC-C7A9-42F3-BFDE-72E09294E6D2}" type="sib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E528D-99AC-4D78-9EBA-8FACF41C978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BC8A1-58F7-42D4-B8D3-07400DD73103}" type="par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B7A58-E787-4E4B-8630-750C5CB44DE1}" type="sib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62C2B-15FC-49D9-94FC-08DF54F24658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5BE35-53FD-4424-8A48-5B421734398A}" type="par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2247C-478B-492F-8438-3FA4E228C995}" type="sib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463583-7158-489D-B6EF-6E1966521B60}" type="pres">
      <dgm:prSet presAssocID="{7C6F58A8-D860-4C14-BFEC-9648E98666C8}" presName="compositeShape" presStyleCnt="0">
        <dgm:presLayoutVars>
          <dgm:chMax val="7"/>
          <dgm:dir/>
          <dgm:resizeHandles val="exact"/>
        </dgm:presLayoutVars>
      </dgm:prSet>
      <dgm:spPr/>
    </dgm:pt>
    <dgm:pt modelId="{42CF40F6-A9C6-444B-945E-3EC13A91AAB6}" type="pres">
      <dgm:prSet presAssocID="{7C6F58A8-D860-4C14-BFEC-9648E98666C8}" presName="wedge1" presStyleLbl="node1" presStyleIdx="0" presStyleCnt="3"/>
      <dgm:spPr/>
      <dgm:t>
        <a:bodyPr/>
        <a:lstStyle/>
        <a:p>
          <a:endParaRPr lang="en-US"/>
        </a:p>
      </dgm:t>
    </dgm:pt>
    <dgm:pt modelId="{F875FA0A-8D37-4DB5-B722-8C4F6257CB41}" type="pres">
      <dgm:prSet presAssocID="{7C6F58A8-D860-4C14-BFEC-9648E98666C8}" presName="dummy1a" presStyleCnt="0"/>
      <dgm:spPr/>
    </dgm:pt>
    <dgm:pt modelId="{B6493278-5E2C-4049-83C0-A008286B9D6B}" type="pres">
      <dgm:prSet presAssocID="{7C6F58A8-D860-4C14-BFEC-9648E98666C8}" presName="dummy1b" presStyleCnt="0"/>
      <dgm:spPr/>
    </dgm:pt>
    <dgm:pt modelId="{3A1CB7AF-00CC-4AB5-B784-3B027CED1F02}" type="pres">
      <dgm:prSet presAssocID="{7C6F58A8-D860-4C14-BFEC-9648E98666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2A7A9-7820-4E9E-BB49-C6890B861F5C}" type="pres">
      <dgm:prSet presAssocID="{7C6F58A8-D860-4C14-BFEC-9648E98666C8}" presName="wedge2" presStyleLbl="node1" presStyleIdx="1" presStyleCnt="3"/>
      <dgm:spPr/>
      <dgm:t>
        <a:bodyPr/>
        <a:lstStyle/>
        <a:p>
          <a:endParaRPr lang="en-US"/>
        </a:p>
      </dgm:t>
    </dgm:pt>
    <dgm:pt modelId="{A25E1648-982D-45D4-BBAE-8D501BD1AF3F}" type="pres">
      <dgm:prSet presAssocID="{7C6F58A8-D860-4C14-BFEC-9648E98666C8}" presName="dummy2a" presStyleCnt="0"/>
      <dgm:spPr/>
    </dgm:pt>
    <dgm:pt modelId="{DD244780-594B-4968-9BB5-9A9A4EFC0579}" type="pres">
      <dgm:prSet presAssocID="{7C6F58A8-D860-4C14-BFEC-9648E98666C8}" presName="dummy2b" presStyleCnt="0"/>
      <dgm:spPr/>
    </dgm:pt>
    <dgm:pt modelId="{03A295AF-3ED1-46F7-B4DD-36F39B7C9F8A}" type="pres">
      <dgm:prSet presAssocID="{7C6F58A8-D860-4C14-BFEC-9648E98666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84AF-CE29-40D1-92F0-FD176FF41406}" type="pres">
      <dgm:prSet presAssocID="{7C6F58A8-D860-4C14-BFEC-9648E98666C8}" presName="wedge3" presStyleLbl="node1" presStyleIdx="2" presStyleCnt="3"/>
      <dgm:spPr/>
      <dgm:t>
        <a:bodyPr/>
        <a:lstStyle/>
        <a:p>
          <a:endParaRPr lang="en-US"/>
        </a:p>
      </dgm:t>
    </dgm:pt>
    <dgm:pt modelId="{BF56C4DB-CFCE-469B-97AD-AA1752FF9FBD}" type="pres">
      <dgm:prSet presAssocID="{7C6F58A8-D860-4C14-BFEC-9648E98666C8}" presName="dummy3a" presStyleCnt="0"/>
      <dgm:spPr/>
    </dgm:pt>
    <dgm:pt modelId="{32D9281C-3E84-4A89-89C8-39E998538E87}" type="pres">
      <dgm:prSet presAssocID="{7C6F58A8-D860-4C14-BFEC-9648E98666C8}" presName="dummy3b" presStyleCnt="0"/>
      <dgm:spPr/>
    </dgm:pt>
    <dgm:pt modelId="{A2A28C1E-BD1C-467C-9313-D2CA024A8257}" type="pres">
      <dgm:prSet presAssocID="{7C6F58A8-D860-4C14-BFEC-9648E98666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A176-4EB7-45BA-B280-2D26231765FA}" type="pres">
      <dgm:prSet presAssocID="{12E81FAC-C7A9-42F3-BFDE-72E09294E6D2}" presName="arrowWedge1" presStyleLbl="fgSibTrans2D1" presStyleIdx="0" presStyleCnt="3"/>
      <dgm:spPr/>
    </dgm:pt>
    <dgm:pt modelId="{C2D665AE-2EC1-4487-9811-2705B39793C6}" type="pres">
      <dgm:prSet presAssocID="{08CB7A58-E787-4E4B-8630-750C5CB44DE1}" presName="arrowWedge2" presStyleLbl="fgSibTrans2D1" presStyleIdx="1" presStyleCnt="3" custLinFactNeighborY="-1331"/>
      <dgm:spPr/>
    </dgm:pt>
    <dgm:pt modelId="{E477D2D8-D626-4001-B73B-608F95F46BE9}" type="pres">
      <dgm:prSet presAssocID="{0852247C-478B-492F-8438-3FA4E228C995}" presName="arrowWedge3" presStyleLbl="fgSibTrans2D1" presStyleIdx="2" presStyleCnt="3"/>
      <dgm:spPr/>
    </dgm:pt>
  </dgm:ptLst>
  <dgm:cxnLst>
    <dgm:cxn modelId="{970425C4-45E5-403D-8482-A5E744E42B31}" srcId="{7C6F58A8-D860-4C14-BFEC-9648E98666C8}" destId="{CF662C2B-15FC-49D9-94FC-08DF54F24658}" srcOrd="2" destOrd="0" parTransId="{5A25BE35-53FD-4424-8A48-5B421734398A}" sibTransId="{0852247C-478B-492F-8438-3FA4E228C995}"/>
    <dgm:cxn modelId="{FC03B359-76A7-4859-9D3A-4AE50B425459}" type="presOf" srcId="{CF662C2B-15FC-49D9-94FC-08DF54F24658}" destId="{4B6284AF-CE29-40D1-92F0-FD176FF41406}" srcOrd="0" destOrd="0" presId="urn:microsoft.com/office/officeart/2005/8/layout/cycle8"/>
    <dgm:cxn modelId="{16BF9EAB-DBE8-4701-BB80-0FF6BCB9ADAF}" type="presOf" srcId="{DDE4A798-6C1B-45DF-9E6A-E1E0680BC88C}" destId="{3A1CB7AF-00CC-4AB5-B784-3B027CED1F02}" srcOrd="1" destOrd="0" presId="urn:microsoft.com/office/officeart/2005/8/layout/cycle8"/>
    <dgm:cxn modelId="{111611E3-F0BC-4243-8077-BADF85203939}" srcId="{7C6F58A8-D860-4C14-BFEC-9648E98666C8}" destId="{302E528D-99AC-4D78-9EBA-8FACF41C9780}" srcOrd="1" destOrd="0" parTransId="{62DBC8A1-58F7-42D4-B8D3-07400DD73103}" sibTransId="{08CB7A58-E787-4E4B-8630-750C5CB44DE1}"/>
    <dgm:cxn modelId="{A9FCAFC4-FB5C-4DF2-9C88-410D28F9F8EA}" type="presOf" srcId="{302E528D-99AC-4D78-9EBA-8FACF41C9780}" destId="{B7B2A7A9-7820-4E9E-BB49-C6890B861F5C}" srcOrd="0" destOrd="0" presId="urn:microsoft.com/office/officeart/2005/8/layout/cycle8"/>
    <dgm:cxn modelId="{7D9D435F-57D5-4596-AD7D-8D39C4AF6DD9}" type="presOf" srcId="{302E528D-99AC-4D78-9EBA-8FACF41C9780}" destId="{03A295AF-3ED1-46F7-B4DD-36F39B7C9F8A}" srcOrd="1" destOrd="0" presId="urn:microsoft.com/office/officeart/2005/8/layout/cycle8"/>
    <dgm:cxn modelId="{8CA693D2-2DA1-44EB-B06E-498392694D05}" srcId="{7C6F58A8-D860-4C14-BFEC-9648E98666C8}" destId="{DDE4A798-6C1B-45DF-9E6A-E1E0680BC88C}" srcOrd="0" destOrd="0" parTransId="{F1625CE6-1537-459A-B54B-3230BBB2C48B}" sibTransId="{12E81FAC-C7A9-42F3-BFDE-72E09294E6D2}"/>
    <dgm:cxn modelId="{C588FD3A-D847-4757-BB4D-2F5B15A673CB}" type="presOf" srcId="{7C6F58A8-D860-4C14-BFEC-9648E98666C8}" destId="{0B463583-7158-489D-B6EF-6E1966521B60}" srcOrd="0" destOrd="0" presId="urn:microsoft.com/office/officeart/2005/8/layout/cycle8"/>
    <dgm:cxn modelId="{91897CA8-A8B9-43BF-AB03-9B85BFAD0538}" type="presOf" srcId="{CF662C2B-15FC-49D9-94FC-08DF54F24658}" destId="{A2A28C1E-BD1C-467C-9313-D2CA024A8257}" srcOrd="1" destOrd="0" presId="urn:microsoft.com/office/officeart/2005/8/layout/cycle8"/>
    <dgm:cxn modelId="{35E7E906-CB0C-4EF1-A9A7-9931CEAD613A}" type="presOf" srcId="{DDE4A798-6C1B-45DF-9E6A-E1E0680BC88C}" destId="{42CF40F6-A9C6-444B-945E-3EC13A91AAB6}" srcOrd="0" destOrd="0" presId="urn:microsoft.com/office/officeart/2005/8/layout/cycle8"/>
    <dgm:cxn modelId="{DED4F439-3CC2-4590-B2A0-762BCE803D7C}" type="presParOf" srcId="{0B463583-7158-489D-B6EF-6E1966521B60}" destId="{42CF40F6-A9C6-444B-945E-3EC13A91AAB6}" srcOrd="0" destOrd="0" presId="urn:microsoft.com/office/officeart/2005/8/layout/cycle8"/>
    <dgm:cxn modelId="{F0EBBAED-24C5-460E-8491-21965DE48622}" type="presParOf" srcId="{0B463583-7158-489D-B6EF-6E1966521B60}" destId="{F875FA0A-8D37-4DB5-B722-8C4F6257CB41}" srcOrd="1" destOrd="0" presId="urn:microsoft.com/office/officeart/2005/8/layout/cycle8"/>
    <dgm:cxn modelId="{42343873-EEA7-4E9D-92CC-2EEBF4FBEB70}" type="presParOf" srcId="{0B463583-7158-489D-B6EF-6E1966521B60}" destId="{B6493278-5E2C-4049-83C0-A008286B9D6B}" srcOrd="2" destOrd="0" presId="urn:microsoft.com/office/officeart/2005/8/layout/cycle8"/>
    <dgm:cxn modelId="{C4D1894A-E3AB-48D2-80C1-B81D84CA52E9}" type="presParOf" srcId="{0B463583-7158-489D-B6EF-6E1966521B60}" destId="{3A1CB7AF-00CC-4AB5-B784-3B027CED1F02}" srcOrd="3" destOrd="0" presId="urn:microsoft.com/office/officeart/2005/8/layout/cycle8"/>
    <dgm:cxn modelId="{BBE9D845-B435-4EC6-928A-AC440D2B4160}" type="presParOf" srcId="{0B463583-7158-489D-B6EF-6E1966521B60}" destId="{B7B2A7A9-7820-4E9E-BB49-C6890B861F5C}" srcOrd="4" destOrd="0" presId="urn:microsoft.com/office/officeart/2005/8/layout/cycle8"/>
    <dgm:cxn modelId="{AB09BF1E-E7ED-428F-9176-E5FF65A41484}" type="presParOf" srcId="{0B463583-7158-489D-B6EF-6E1966521B60}" destId="{A25E1648-982D-45D4-BBAE-8D501BD1AF3F}" srcOrd="5" destOrd="0" presId="urn:microsoft.com/office/officeart/2005/8/layout/cycle8"/>
    <dgm:cxn modelId="{C70CEA0B-5175-40E9-9DAE-A306DC30EBFC}" type="presParOf" srcId="{0B463583-7158-489D-B6EF-6E1966521B60}" destId="{DD244780-594B-4968-9BB5-9A9A4EFC0579}" srcOrd="6" destOrd="0" presId="urn:microsoft.com/office/officeart/2005/8/layout/cycle8"/>
    <dgm:cxn modelId="{45D7E185-4D1E-4BB1-B7E6-BA5C57C56A59}" type="presParOf" srcId="{0B463583-7158-489D-B6EF-6E1966521B60}" destId="{03A295AF-3ED1-46F7-B4DD-36F39B7C9F8A}" srcOrd="7" destOrd="0" presId="urn:microsoft.com/office/officeart/2005/8/layout/cycle8"/>
    <dgm:cxn modelId="{07377FEC-0EBE-4B20-A460-D97239D080F7}" type="presParOf" srcId="{0B463583-7158-489D-B6EF-6E1966521B60}" destId="{4B6284AF-CE29-40D1-92F0-FD176FF41406}" srcOrd="8" destOrd="0" presId="urn:microsoft.com/office/officeart/2005/8/layout/cycle8"/>
    <dgm:cxn modelId="{EB8960C6-0685-45D0-A6D0-917CD4F2D25D}" type="presParOf" srcId="{0B463583-7158-489D-B6EF-6E1966521B60}" destId="{BF56C4DB-CFCE-469B-97AD-AA1752FF9FBD}" srcOrd="9" destOrd="0" presId="urn:microsoft.com/office/officeart/2005/8/layout/cycle8"/>
    <dgm:cxn modelId="{D9A2663A-F0E3-4D9D-BF3A-F3F0F6A04CEA}" type="presParOf" srcId="{0B463583-7158-489D-B6EF-6E1966521B60}" destId="{32D9281C-3E84-4A89-89C8-39E998538E87}" srcOrd="10" destOrd="0" presId="urn:microsoft.com/office/officeart/2005/8/layout/cycle8"/>
    <dgm:cxn modelId="{6AB0C70E-F0F1-4961-A4F8-5523ADF3843F}" type="presParOf" srcId="{0B463583-7158-489D-B6EF-6E1966521B60}" destId="{A2A28C1E-BD1C-467C-9313-D2CA024A8257}" srcOrd="11" destOrd="0" presId="urn:microsoft.com/office/officeart/2005/8/layout/cycle8"/>
    <dgm:cxn modelId="{7F54CFA7-EA09-4616-919A-75928B4FFC44}" type="presParOf" srcId="{0B463583-7158-489D-B6EF-6E1966521B60}" destId="{8777A176-4EB7-45BA-B280-2D26231765FA}" srcOrd="12" destOrd="0" presId="urn:microsoft.com/office/officeart/2005/8/layout/cycle8"/>
    <dgm:cxn modelId="{0DA60A6E-A945-44EC-A24D-3636576473A5}" type="presParOf" srcId="{0B463583-7158-489D-B6EF-6E1966521B60}" destId="{C2D665AE-2EC1-4487-9811-2705B39793C6}" srcOrd="13" destOrd="0" presId="urn:microsoft.com/office/officeart/2005/8/layout/cycle8"/>
    <dgm:cxn modelId="{4E18976E-3DEB-477E-858B-DE69CC9A7592}" type="presParOf" srcId="{0B463583-7158-489D-B6EF-6E1966521B60}" destId="{E477D2D8-D626-4001-B73B-608F95F46B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F58A8-D860-4C14-BFEC-9648E98666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DE4A798-6C1B-45DF-9E6A-E1E0680BC88C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25CE6-1537-459A-B54B-3230BBB2C48B}" type="par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81FAC-C7A9-42F3-BFDE-72E09294E6D2}" type="sib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E528D-99AC-4D78-9EBA-8FACF41C9780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BC8A1-58F7-42D4-B8D3-07400DD73103}" type="par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B7A58-E787-4E4B-8630-750C5CB44DE1}" type="sib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62C2B-15FC-49D9-94FC-08DF54F24658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5BE35-53FD-4424-8A48-5B421734398A}" type="par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2247C-478B-492F-8438-3FA4E228C995}" type="sib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463583-7158-489D-B6EF-6E1966521B60}" type="pres">
      <dgm:prSet presAssocID="{7C6F58A8-D860-4C14-BFEC-9648E98666C8}" presName="compositeShape" presStyleCnt="0">
        <dgm:presLayoutVars>
          <dgm:chMax val="7"/>
          <dgm:dir/>
          <dgm:resizeHandles val="exact"/>
        </dgm:presLayoutVars>
      </dgm:prSet>
      <dgm:spPr/>
    </dgm:pt>
    <dgm:pt modelId="{42CF40F6-A9C6-444B-945E-3EC13A91AAB6}" type="pres">
      <dgm:prSet presAssocID="{7C6F58A8-D860-4C14-BFEC-9648E98666C8}" presName="wedge1" presStyleLbl="node1" presStyleIdx="0" presStyleCnt="3"/>
      <dgm:spPr/>
      <dgm:t>
        <a:bodyPr/>
        <a:lstStyle/>
        <a:p>
          <a:endParaRPr lang="en-US"/>
        </a:p>
      </dgm:t>
    </dgm:pt>
    <dgm:pt modelId="{F875FA0A-8D37-4DB5-B722-8C4F6257CB41}" type="pres">
      <dgm:prSet presAssocID="{7C6F58A8-D860-4C14-BFEC-9648E98666C8}" presName="dummy1a" presStyleCnt="0"/>
      <dgm:spPr/>
    </dgm:pt>
    <dgm:pt modelId="{B6493278-5E2C-4049-83C0-A008286B9D6B}" type="pres">
      <dgm:prSet presAssocID="{7C6F58A8-D860-4C14-BFEC-9648E98666C8}" presName="dummy1b" presStyleCnt="0"/>
      <dgm:spPr/>
    </dgm:pt>
    <dgm:pt modelId="{3A1CB7AF-00CC-4AB5-B784-3B027CED1F02}" type="pres">
      <dgm:prSet presAssocID="{7C6F58A8-D860-4C14-BFEC-9648E98666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2A7A9-7820-4E9E-BB49-C6890B861F5C}" type="pres">
      <dgm:prSet presAssocID="{7C6F58A8-D860-4C14-BFEC-9648E98666C8}" presName="wedge2" presStyleLbl="node1" presStyleIdx="1" presStyleCnt="3"/>
      <dgm:spPr/>
      <dgm:t>
        <a:bodyPr/>
        <a:lstStyle/>
        <a:p>
          <a:endParaRPr lang="en-US"/>
        </a:p>
      </dgm:t>
    </dgm:pt>
    <dgm:pt modelId="{A25E1648-982D-45D4-BBAE-8D501BD1AF3F}" type="pres">
      <dgm:prSet presAssocID="{7C6F58A8-D860-4C14-BFEC-9648E98666C8}" presName="dummy2a" presStyleCnt="0"/>
      <dgm:spPr/>
    </dgm:pt>
    <dgm:pt modelId="{DD244780-594B-4968-9BB5-9A9A4EFC0579}" type="pres">
      <dgm:prSet presAssocID="{7C6F58A8-D860-4C14-BFEC-9648E98666C8}" presName="dummy2b" presStyleCnt="0"/>
      <dgm:spPr/>
    </dgm:pt>
    <dgm:pt modelId="{03A295AF-3ED1-46F7-B4DD-36F39B7C9F8A}" type="pres">
      <dgm:prSet presAssocID="{7C6F58A8-D860-4C14-BFEC-9648E98666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84AF-CE29-40D1-92F0-FD176FF41406}" type="pres">
      <dgm:prSet presAssocID="{7C6F58A8-D860-4C14-BFEC-9648E98666C8}" presName="wedge3" presStyleLbl="node1" presStyleIdx="2" presStyleCnt="3"/>
      <dgm:spPr/>
      <dgm:t>
        <a:bodyPr/>
        <a:lstStyle/>
        <a:p>
          <a:endParaRPr lang="en-US"/>
        </a:p>
      </dgm:t>
    </dgm:pt>
    <dgm:pt modelId="{BF56C4DB-CFCE-469B-97AD-AA1752FF9FBD}" type="pres">
      <dgm:prSet presAssocID="{7C6F58A8-D860-4C14-BFEC-9648E98666C8}" presName="dummy3a" presStyleCnt="0"/>
      <dgm:spPr/>
    </dgm:pt>
    <dgm:pt modelId="{32D9281C-3E84-4A89-89C8-39E998538E87}" type="pres">
      <dgm:prSet presAssocID="{7C6F58A8-D860-4C14-BFEC-9648E98666C8}" presName="dummy3b" presStyleCnt="0"/>
      <dgm:spPr/>
    </dgm:pt>
    <dgm:pt modelId="{A2A28C1E-BD1C-467C-9313-D2CA024A8257}" type="pres">
      <dgm:prSet presAssocID="{7C6F58A8-D860-4C14-BFEC-9648E98666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A176-4EB7-45BA-B280-2D26231765FA}" type="pres">
      <dgm:prSet presAssocID="{12E81FAC-C7A9-42F3-BFDE-72E09294E6D2}" presName="arrowWedge1" presStyleLbl="fgSibTrans2D1" presStyleIdx="0" presStyleCnt="3"/>
      <dgm:spPr/>
    </dgm:pt>
    <dgm:pt modelId="{C2D665AE-2EC1-4487-9811-2705B39793C6}" type="pres">
      <dgm:prSet presAssocID="{08CB7A58-E787-4E4B-8630-750C5CB44DE1}" presName="arrowWedge2" presStyleLbl="fgSibTrans2D1" presStyleIdx="1" presStyleCnt="3" custLinFactNeighborY="-1331"/>
      <dgm:spPr/>
    </dgm:pt>
    <dgm:pt modelId="{E477D2D8-D626-4001-B73B-608F95F46BE9}" type="pres">
      <dgm:prSet presAssocID="{0852247C-478B-492F-8438-3FA4E228C995}" presName="arrowWedge3" presStyleLbl="fgSibTrans2D1" presStyleIdx="2" presStyleCnt="3"/>
      <dgm:spPr/>
    </dgm:pt>
  </dgm:ptLst>
  <dgm:cxnLst>
    <dgm:cxn modelId="{40508117-2F41-4C54-916D-0DCF2920FAA8}" type="presOf" srcId="{CF662C2B-15FC-49D9-94FC-08DF54F24658}" destId="{4B6284AF-CE29-40D1-92F0-FD176FF41406}" srcOrd="0" destOrd="0" presId="urn:microsoft.com/office/officeart/2005/8/layout/cycle8"/>
    <dgm:cxn modelId="{970425C4-45E5-403D-8482-A5E744E42B31}" srcId="{7C6F58A8-D860-4C14-BFEC-9648E98666C8}" destId="{CF662C2B-15FC-49D9-94FC-08DF54F24658}" srcOrd="2" destOrd="0" parTransId="{5A25BE35-53FD-4424-8A48-5B421734398A}" sibTransId="{0852247C-478B-492F-8438-3FA4E228C995}"/>
    <dgm:cxn modelId="{B411CA72-4A70-46BB-A3F3-5DB2A5110318}" type="presOf" srcId="{302E528D-99AC-4D78-9EBA-8FACF41C9780}" destId="{B7B2A7A9-7820-4E9E-BB49-C6890B861F5C}" srcOrd="0" destOrd="0" presId="urn:microsoft.com/office/officeart/2005/8/layout/cycle8"/>
    <dgm:cxn modelId="{111611E3-F0BC-4243-8077-BADF85203939}" srcId="{7C6F58A8-D860-4C14-BFEC-9648E98666C8}" destId="{302E528D-99AC-4D78-9EBA-8FACF41C9780}" srcOrd="1" destOrd="0" parTransId="{62DBC8A1-58F7-42D4-B8D3-07400DD73103}" sibTransId="{08CB7A58-E787-4E4B-8630-750C5CB44DE1}"/>
    <dgm:cxn modelId="{55C43947-5967-44B0-8866-A907788A4974}" type="presOf" srcId="{DDE4A798-6C1B-45DF-9E6A-E1E0680BC88C}" destId="{42CF40F6-A9C6-444B-945E-3EC13A91AAB6}" srcOrd="0" destOrd="0" presId="urn:microsoft.com/office/officeart/2005/8/layout/cycle8"/>
    <dgm:cxn modelId="{8CA693D2-2DA1-44EB-B06E-498392694D05}" srcId="{7C6F58A8-D860-4C14-BFEC-9648E98666C8}" destId="{DDE4A798-6C1B-45DF-9E6A-E1E0680BC88C}" srcOrd="0" destOrd="0" parTransId="{F1625CE6-1537-459A-B54B-3230BBB2C48B}" sibTransId="{12E81FAC-C7A9-42F3-BFDE-72E09294E6D2}"/>
    <dgm:cxn modelId="{9A6F37C1-7695-45B9-BCB5-42B8BBDEE3E8}" type="presOf" srcId="{DDE4A798-6C1B-45DF-9E6A-E1E0680BC88C}" destId="{3A1CB7AF-00CC-4AB5-B784-3B027CED1F02}" srcOrd="1" destOrd="0" presId="urn:microsoft.com/office/officeart/2005/8/layout/cycle8"/>
    <dgm:cxn modelId="{E4682287-1E3A-4F8F-80A4-A409E4BA1EA2}" type="presOf" srcId="{7C6F58A8-D860-4C14-BFEC-9648E98666C8}" destId="{0B463583-7158-489D-B6EF-6E1966521B60}" srcOrd="0" destOrd="0" presId="urn:microsoft.com/office/officeart/2005/8/layout/cycle8"/>
    <dgm:cxn modelId="{6CECD529-AA87-4CF8-8F82-0ABB3F7B0693}" type="presOf" srcId="{302E528D-99AC-4D78-9EBA-8FACF41C9780}" destId="{03A295AF-3ED1-46F7-B4DD-36F39B7C9F8A}" srcOrd="1" destOrd="0" presId="urn:microsoft.com/office/officeart/2005/8/layout/cycle8"/>
    <dgm:cxn modelId="{F9989559-1FAD-4A96-96F4-705EB94806B9}" type="presOf" srcId="{CF662C2B-15FC-49D9-94FC-08DF54F24658}" destId="{A2A28C1E-BD1C-467C-9313-D2CA024A8257}" srcOrd="1" destOrd="0" presId="urn:microsoft.com/office/officeart/2005/8/layout/cycle8"/>
    <dgm:cxn modelId="{55743832-3AAC-4CAD-963E-D6961FE406F7}" type="presParOf" srcId="{0B463583-7158-489D-B6EF-6E1966521B60}" destId="{42CF40F6-A9C6-444B-945E-3EC13A91AAB6}" srcOrd="0" destOrd="0" presId="urn:microsoft.com/office/officeart/2005/8/layout/cycle8"/>
    <dgm:cxn modelId="{8F5FB94F-217C-470E-94C3-F2D1D1D87301}" type="presParOf" srcId="{0B463583-7158-489D-B6EF-6E1966521B60}" destId="{F875FA0A-8D37-4DB5-B722-8C4F6257CB41}" srcOrd="1" destOrd="0" presId="urn:microsoft.com/office/officeart/2005/8/layout/cycle8"/>
    <dgm:cxn modelId="{6D9CBE21-6CCF-4AF5-B91C-9ECD8B2CE6D2}" type="presParOf" srcId="{0B463583-7158-489D-B6EF-6E1966521B60}" destId="{B6493278-5E2C-4049-83C0-A008286B9D6B}" srcOrd="2" destOrd="0" presId="urn:microsoft.com/office/officeart/2005/8/layout/cycle8"/>
    <dgm:cxn modelId="{A72C49CD-DC61-43F2-BB80-23B68DA94B60}" type="presParOf" srcId="{0B463583-7158-489D-B6EF-6E1966521B60}" destId="{3A1CB7AF-00CC-4AB5-B784-3B027CED1F02}" srcOrd="3" destOrd="0" presId="urn:microsoft.com/office/officeart/2005/8/layout/cycle8"/>
    <dgm:cxn modelId="{FDF8339C-0246-4D41-8DE8-EAC0DA398052}" type="presParOf" srcId="{0B463583-7158-489D-B6EF-6E1966521B60}" destId="{B7B2A7A9-7820-4E9E-BB49-C6890B861F5C}" srcOrd="4" destOrd="0" presId="urn:microsoft.com/office/officeart/2005/8/layout/cycle8"/>
    <dgm:cxn modelId="{409A610E-ED4B-4034-80A5-59B9CE61BA92}" type="presParOf" srcId="{0B463583-7158-489D-B6EF-6E1966521B60}" destId="{A25E1648-982D-45D4-BBAE-8D501BD1AF3F}" srcOrd="5" destOrd="0" presId="urn:microsoft.com/office/officeart/2005/8/layout/cycle8"/>
    <dgm:cxn modelId="{729B5DB1-EC97-4570-8371-BF79099D9499}" type="presParOf" srcId="{0B463583-7158-489D-B6EF-6E1966521B60}" destId="{DD244780-594B-4968-9BB5-9A9A4EFC0579}" srcOrd="6" destOrd="0" presId="urn:microsoft.com/office/officeart/2005/8/layout/cycle8"/>
    <dgm:cxn modelId="{F79C9497-6FBC-42F7-B9EC-649AC608C2B9}" type="presParOf" srcId="{0B463583-7158-489D-B6EF-6E1966521B60}" destId="{03A295AF-3ED1-46F7-B4DD-36F39B7C9F8A}" srcOrd="7" destOrd="0" presId="urn:microsoft.com/office/officeart/2005/8/layout/cycle8"/>
    <dgm:cxn modelId="{D5CA2C8C-390F-4959-9B24-D39BAC68A86C}" type="presParOf" srcId="{0B463583-7158-489D-B6EF-6E1966521B60}" destId="{4B6284AF-CE29-40D1-92F0-FD176FF41406}" srcOrd="8" destOrd="0" presId="urn:microsoft.com/office/officeart/2005/8/layout/cycle8"/>
    <dgm:cxn modelId="{FF521414-777F-42F6-9A03-189E488809AD}" type="presParOf" srcId="{0B463583-7158-489D-B6EF-6E1966521B60}" destId="{BF56C4DB-CFCE-469B-97AD-AA1752FF9FBD}" srcOrd="9" destOrd="0" presId="urn:microsoft.com/office/officeart/2005/8/layout/cycle8"/>
    <dgm:cxn modelId="{19384DEF-1BF6-4922-95A3-70AB376AF0DE}" type="presParOf" srcId="{0B463583-7158-489D-B6EF-6E1966521B60}" destId="{32D9281C-3E84-4A89-89C8-39E998538E87}" srcOrd="10" destOrd="0" presId="urn:microsoft.com/office/officeart/2005/8/layout/cycle8"/>
    <dgm:cxn modelId="{B622DEC8-200D-487F-B5F6-B56D6EDF7963}" type="presParOf" srcId="{0B463583-7158-489D-B6EF-6E1966521B60}" destId="{A2A28C1E-BD1C-467C-9313-D2CA024A8257}" srcOrd="11" destOrd="0" presId="urn:microsoft.com/office/officeart/2005/8/layout/cycle8"/>
    <dgm:cxn modelId="{59162B80-A1F4-47AE-A851-80AD0599F2AA}" type="presParOf" srcId="{0B463583-7158-489D-B6EF-6E1966521B60}" destId="{8777A176-4EB7-45BA-B280-2D26231765FA}" srcOrd="12" destOrd="0" presId="urn:microsoft.com/office/officeart/2005/8/layout/cycle8"/>
    <dgm:cxn modelId="{80229383-E95A-4F99-8D83-706FFBDA9640}" type="presParOf" srcId="{0B463583-7158-489D-B6EF-6E1966521B60}" destId="{C2D665AE-2EC1-4487-9811-2705B39793C6}" srcOrd="13" destOrd="0" presId="urn:microsoft.com/office/officeart/2005/8/layout/cycle8"/>
    <dgm:cxn modelId="{1CD0C375-56FD-4A28-9EA2-6675C9C19F89}" type="presParOf" srcId="{0B463583-7158-489D-B6EF-6E1966521B60}" destId="{E477D2D8-D626-4001-B73B-608F95F46B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F58A8-D860-4C14-BFEC-9648E98666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DE4A798-6C1B-45DF-9E6A-E1E0680BC88C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25CE6-1537-459A-B54B-3230BBB2C48B}" type="par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81FAC-C7A9-42F3-BFDE-72E09294E6D2}" type="sibTrans" cxnId="{8CA693D2-2DA1-44EB-B06E-498392694D05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E528D-99AC-4D78-9EBA-8FACF41C978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BC8A1-58F7-42D4-B8D3-07400DD73103}" type="par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B7A58-E787-4E4B-8630-750C5CB44DE1}" type="sibTrans" cxnId="{111611E3-F0BC-4243-8077-BADF85203939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662C2B-15FC-49D9-94FC-08DF54F2465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25BE35-53FD-4424-8A48-5B421734398A}" type="par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2247C-478B-492F-8438-3FA4E228C995}" type="sibTrans" cxnId="{970425C4-45E5-403D-8482-A5E744E42B31}">
      <dgm:prSet/>
      <dgm:spPr/>
      <dgm:t>
        <a:bodyPr/>
        <a:lstStyle/>
        <a:p>
          <a:endParaRPr lang="en-US" sz="11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463583-7158-489D-B6EF-6E1966521B60}" type="pres">
      <dgm:prSet presAssocID="{7C6F58A8-D860-4C14-BFEC-9648E98666C8}" presName="compositeShape" presStyleCnt="0">
        <dgm:presLayoutVars>
          <dgm:chMax val="7"/>
          <dgm:dir/>
          <dgm:resizeHandles val="exact"/>
        </dgm:presLayoutVars>
      </dgm:prSet>
      <dgm:spPr/>
    </dgm:pt>
    <dgm:pt modelId="{42CF40F6-A9C6-444B-945E-3EC13A91AAB6}" type="pres">
      <dgm:prSet presAssocID="{7C6F58A8-D860-4C14-BFEC-9648E98666C8}" presName="wedge1" presStyleLbl="node1" presStyleIdx="0" presStyleCnt="3"/>
      <dgm:spPr/>
      <dgm:t>
        <a:bodyPr/>
        <a:lstStyle/>
        <a:p>
          <a:endParaRPr lang="en-US"/>
        </a:p>
      </dgm:t>
    </dgm:pt>
    <dgm:pt modelId="{F875FA0A-8D37-4DB5-B722-8C4F6257CB41}" type="pres">
      <dgm:prSet presAssocID="{7C6F58A8-D860-4C14-BFEC-9648E98666C8}" presName="dummy1a" presStyleCnt="0"/>
      <dgm:spPr/>
    </dgm:pt>
    <dgm:pt modelId="{B6493278-5E2C-4049-83C0-A008286B9D6B}" type="pres">
      <dgm:prSet presAssocID="{7C6F58A8-D860-4C14-BFEC-9648E98666C8}" presName="dummy1b" presStyleCnt="0"/>
      <dgm:spPr/>
    </dgm:pt>
    <dgm:pt modelId="{3A1CB7AF-00CC-4AB5-B784-3B027CED1F02}" type="pres">
      <dgm:prSet presAssocID="{7C6F58A8-D860-4C14-BFEC-9648E98666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2A7A9-7820-4E9E-BB49-C6890B861F5C}" type="pres">
      <dgm:prSet presAssocID="{7C6F58A8-D860-4C14-BFEC-9648E98666C8}" presName="wedge2" presStyleLbl="node1" presStyleIdx="1" presStyleCnt="3"/>
      <dgm:spPr/>
      <dgm:t>
        <a:bodyPr/>
        <a:lstStyle/>
        <a:p>
          <a:endParaRPr lang="en-US"/>
        </a:p>
      </dgm:t>
    </dgm:pt>
    <dgm:pt modelId="{A25E1648-982D-45D4-BBAE-8D501BD1AF3F}" type="pres">
      <dgm:prSet presAssocID="{7C6F58A8-D860-4C14-BFEC-9648E98666C8}" presName="dummy2a" presStyleCnt="0"/>
      <dgm:spPr/>
    </dgm:pt>
    <dgm:pt modelId="{DD244780-594B-4968-9BB5-9A9A4EFC0579}" type="pres">
      <dgm:prSet presAssocID="{7C6F58A8-D860-4C14-BFEC-9648E98666C8}" presName="dummy2b" presStyleCnt="0"/>
      <dgm:spPr/>
    </dgm:pt>
    <dgm:pt modelId="{03A295AF-3ED1-46F7-B4DD-36F39B7C9F8A}" type="pres">
      <dgm:prSet presAssocID="{7C6F58A8-D860-4C14-BFEC-9648E98666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84AF-CE29-40D1-92F0-FD176FF41406}" type="pres">
      <dgm:prSet presAssocID="{7C6F58A8-D860-4C14-BFEC-9648E98666C8}" presName="wedge3" presStyleLbl="node1" presStyleIdx="2" presStyleCnt="3"/>
      <dgm:spPr/>
      <dgm:t>
        <a:bodyPr/>
        <a:lstStyle/>
        <a:p>
          <a:endParaRPr lang="en-US"/>
        </a:p>
      </dgm:t>
    </dgm:pt>
    <dgm:pt modelId="{BF56C4DB-CFCE-469B-97AD-AA1752FF9FBD}" type="pres">
      <dgm:prSet presAssocID="{7C6F58A8-D860-4C14-BFEC-9648E98666C8}" presName="dummy3a" presStyleCnt="0"/>
      <dgm:spPr/>
    </dgm:pt>
    <dgm:pt modelId="{32D9281C-3E84-4A89-89C8-39E998538E87}" type="pres">
      <dgm:prSet presAssocID="{7C6F58A8-D860-4C14-BFEC-9648E98666C8}" presName="dummy3b" presStyleCnt="0"/>
      <dgm:spPr/>
    </dgm:pt>
    <dgm:pt modelId="{A2A28C1E-BD1C-467C-9313-D2CA024A8257}" type="pres">
      <dgm:prSet presAssocID="{7C6F58A8-D860-4C14-BFEC-9648E98666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A176-4EB7-45BA-B280-2D26231765FA}" type="pres">
      <dgm:prSet presAssocID="{12E81FAC-C7A9-42F3-BFDE-72E09294E6D2}" presName="arrowWedge1" presStyleLbl="fgSibTrans2D1" presStyleIdx="0" presStyleCnt="3"/>
      <dgm:spPr/>
    </dgm:pt>
    <dgm:pt modelId="{C2D665AE-2EC1-4487-9811-2705B39793C6}" type="pres">
      <dgm:prSet presAssocID="{08CB7A58-E787-4E4B-8630-750C5CB44DE1}" presName="arrowWedge2" presStyleLbl="fgSibTrans2D1" presStyleIdx="1" presStyleCnt="3" custLinFactNeighborY="-1331"/>
      <dgm:spPr/>
    </dgm:pt>
    <dgm:pt modelId="{E477D2D8-D626-4001-B73B-608F95F46BE9}" type="pres">
      <dgm:prSet presAssocID="{0852247C-478B-492F-8438-3FA4E228C995}" presName="arrowWedge3" presStyleLbl="fgSibTrans2D1" presStyleIdx="2" presStyleCnt="3"/>
      <dgm:spPr/>
    </dgm:pt>
  </dgm:ptLst>
  <dgm:cxnLst>
    <dgm:cxn modelId="{869226DA-C088-4981-81F3-8DBB0467D085}" type="presOf" srcId="{7C6F58A8-D860-4C14-BFEC-9648E98666C8}" destId="{0B463583-7158-489D-B6EF-6E1966521B60}" srcOrd="0" destOrd="0" presId="urn:microsoft.com/office/officeart/2005/8/layout/cycle8"/>
    <dgm:cxn modelId="{44F4A0FB-0904-43E4-B9C8-78EB7E26C986}" type="presOf" srcId="{302E528D-99AC-4D78-9EBA-8FACF41C9780}" destId="{B7B2A7A9-7820-4E9E-BB49-C6890B861F5C}" srcOrd="0" destOrd="0" presId="urn:microsoft.com/office/officeart/2005/8/layout/cycle8"/>
    <dgm:cxn modelId="{12FD69CD-1E29-4402-8702-A4351844998A}" type="presOf" srcId="{CF662C2B-15FC-49D9-94FC-08DF54F24658}" destId="{A2A28C1E-BD1C-467C-9313-D2CA024A8257}" srcOrd="1" destOrd="0" presId="urn:microsoft.com/office/officeart/2005/8/layout/cycle8"/>
    <dgm:cxn modelId="{8CA693D2-2DA1-44EB-B06E-498392694D05}" srcId="{7C6F58A8-D860-4C14-BFEC-9648E98666C8}" destId="{DDE4A798-6C1B-45DF-9E6A-E1E0680BC88C}" srcOrd="0" destOrd="0" parTransId="{F1625CE6-1537-459A-B54B-3230BBB2C48B}" sibTransId="{12E81FAC-C7A9-42F3-BFDE-72E09294E6D2}"/>
    <dgm:cxn modelId="{111611E3-F0BC-4243-8077-BADF85203939}" srcId="{7C6F58A8-D860-4C14-BFEC-9648E98666C8}" destId="{302E528D-99AC-4D78-9EBA-8FACF41C9780}" srcOrd="1" destOrd="0" parTransId="{62DBC8A1-58F7-42D4-B8D3-07400DD73103}" sibTransId="{08CB7A58-E787-4E4B-8630-750C5CB44DE1}"/>
    <dgm:cxn modelId="{CBFC878C-2F1A-4742-ABB2-85CFCA7DAF4E}" type="presOf" srcId="{DDE4A798-6C1B-45DF-9E6A-E1E0680BC88C}" destId="{3A1CB7AF-00CC-4AB5-B784-3B027CED1F02}" srcOrd="1" destOrd="0" presId="urn:microsoft.com/office/officeart/2005/8/layout/cycle8"/>
    <dgm:cxn modelId="{7C0AAA74-5720-47FB-AB17-4441656E4D90}" type="presOf" srcId="{DDE4A798-6C1B-45DF-9E6A-E1E0680BC88C}" destId="{42CF40F6-A9C6-444B-945E-3EC13A91AAB6}" srcOrd="0" destOrd="0" presId="urn:microsoft.com/office/officeart/2005/8/layout/cycle8"/>
    <dgm:cxn modelId="{F4EAAA7C-5415-4FB6-A82B-8CE28C24EA4A}" type="presOf" srcId="{302E528D-99AC-4D78-9EBA-8FACF41C9780}" destId="{03A295AF-3ED1-46F7-B4DD-36F39B7C9F8A}" srcOrd="1" destOrd="0" presId="urn:microsoft.com/office/officeart/2005/8/layout/cycle8"/>
    <dgm:cxn modelId="{970425C4-45E5-403D-8482-A5E744E42B31}" srcId="{7C6F58A8-D860-4C14-BFEC-9648E98666C8}" destId="{CF662C2B-15FC-49D9-94FC-08DF54F24658}" srcOrd="2" destOrd="0" parTransId="{5A25BE35-53FD-4424-8A48-5B421734398A}" sibTransId="{0852247C-478B-492F-8438-3FA4E228C995}"/>
    <dgm:cxn modelId="{0BE5E04B-731F-43F6-B7F4-2EF6CB4C6EDD}" type="presOf" srcId="{CF662C2B-15FC-49D9-94FC-08DF54F24658}" destId="{4B6284AF-CE29-40D1-92F0-FD176FF41406}" srcOrd="0" destOrd="0" presId="urn:microsoft.com/office/officeart/2005/8/layout/cycle8"/>
    <dgm:cxn modelId="{E7C38520-151A-44D7-BF73-ED147591C737}" type="presParOf" srcId="{0B463583-7158-489D-B6EF-6E1966521B60}" destId="{42CF40F6-A9C6-444B-945E-3EC13A91AAB6}" srcOrd="0" destOrd="0" presId="urn:microsoft.com/office/officeart/2005/8/layout/cycle8"/>
    <dgm:cxn modelId="{0CCD9F81-217E-433F-A5BF-A7BEE87E5AAC}" type="presParOf" srcId="{0B463583-7158-489D-B6EF-6E1966521B60}" destId="{F875FA0A-8D37-4DB5-B722-8C4F6257CB41}" srcOrd="1" destOrd="0" presId="urn:microsoft.com/office/officeart/2005/8/layout/cycle8"/>
    <dgm:cxn modelId="{B9941223-D5DC-4CA5-9244-DCD1B88A5138}" type="presParOf" srcId="{0B463583-7158-489D-B6EF-6E1966521B60}" destId="{B6493278-5E2C-4049-83C0-A008286B9D6B}" srcOrd="2" destOrd="0" presId="urn:microsoft.com/office/officeart/2005/8/layout/cycle8"/>
    <dgm:cxn modelId="{0EADDE3A-2A70-4453-AAEC-C7BE1A05969F}" type="presParOf" srcId="{0B463583-7158-489D-B6EF-6E1966521B60}" destId="{3A1CB7AF-00CC-4AB5-B784-3B027CED1F02}" srcOrd="3" destOrd="0" presId="urn:microsoft.com/office/officeart/2005/8/layout/cycle8"/>
    <dgm:cxn modelId="{B6EF6F4B-8B7A-4D7F-8CCA-0E59929BC552}" type="presParOf" srcId="{0B463583-7158-489D-B6EF-6E1966521B60}" destId="{B7B2A7A9-7820-4E9E-BB49-C6890B861F5C}" srcOrd="4" destOrd="0" presId="urn:microsoft.com/office/officeart/2005/8/layout/cycle8"/>
    <dgm:cxn modelId="{6703E0CE-F2EB-4A70-AAD0-FC07BA08067D}" type="presParOf" srcId="{0B463583-7158-489D-B6EF-6E1966521B60}" destId="{A25E1648-982D-45D4-BBAE-8D501BD1AF3F}" srcOrd="5" destOrd="0" presId="urn:microsoft.com/office/officeart/2005/8/layout/cycle8"/>
    <dgm:cxn modelId="{4D6B117A-3356-4E61-B348-558AF31D3B33}" type="presParOf" srcId="{0B463583-7158-489D-B6EF-6E1966521B60}" destId="{DD244780-594B-4968-9BB5-9A9A4EFC0579}" srcOrd="6" destOrd="0" presId="urn:microsoft.com/office/officeart/2005/8/layout/cycle8"/>
    <dgm:cxn modelId="{FC6F0B00-FCE9-498F-9039-4138ED55A034}" type="presParOf" srcId="{0B463583-7158-489D-B6EF-6E1966521B60}" destId="{03A295AF-3ED1-46F7-B4DD-36F39B7C9F8A}" srcOrd="7" destOrd="0" presId="urn:microsoft.com/office/officeart/2005/8/layout/cycle8"/>
    <dgm:cxn modelId="{ED10D79B-25DB-43BF-9D6C-A18710D71581}" type="presParOf" srcId="{0B463583-7158-489D-B6EF-6E1966521B60}" destId="{4B6284AF-CE29-40D1-92F0-FD176FF41406}" srcOrd="8" destOrd="0" presId="urn:microsoft.com/office/officeart/2005/8/layout/cycle8"/>
    <dgm:cxn modelId="{BDEC7998-03BD-45BD-BFCF-211EE85A949B}" type="presParOf" srcId="{0B463583-7158-489D-B6EF-6E1966521B60}" destId="{BF56C4DB-CFCE-469B-97AD-AA1752FF9FBD}" srcOrd="9" destOrd="0" presId="urn:microsoft.com/office/officeart/2005/8/layout/cycle8"/>
    <dgm:cxn modelId="{21F0FFDE-65ED-4134-A849-AEB15670F0EA}" type="presParOf" srcId="{0B463583-7158-489D-B6EF-6E1966521B60}" destId="{32D9281C-3E84-4A89-89C8-39E998538E87}" srcOrd="10" destOrd="0" presId="urn:microsoft.com/office/officeart/2005/8/layout/cycle8"/>
    <dgm:cxn modelId="{A6101024-067F-4814-B7A1-04AAE054F0A2}" type="presParOf" srcId="{0B463583-7158-489D-B6EF-6E1966521B60}" destId="{A2A28C1E-BD1C-467C-9313-D2CA024A8257}" srcOrd="11" destOrd="0" presId="urn:microsoft.com/office/officeart/2005/8/layout/cycle8"/>
    <dgm:cxn modelId="{0E34E54D-5EF2-46AF-B21B-562824123AD4}" type="presParOf" srcId="{0B463583-7158-489D-B6EF-6E1966521B60}" destId="{8777A176-4EB7-45BA-B280-2D26231765FA}" srcOrd="12" destOrd="0" presId="urn:microsoft.com/office/officeart/2005/8/layout/cycle8"/>
    <dgm:cxn modelId="{5CEACB5E-7CF3-408C-9F6E-AD866BE09B2B}" type="presParOf" srcId="{0B463583-7158-489D-B6EF-6E1966521B60}" destId="{C2D665AE-2EC1-4487-9811-2705B39793C6}" srcOrd="13" destOrd="0" presId="urn:microsoft.com/office/officeart/2005/8/layout/cycle8"/>
    <dgm:cxn modelId="{32DD66C5-AD23-45E7-9D0B-9B0B09C60A34}" type="presParOf" srcId="{0B463583-7158-489D-B6EF-6E1966521B60}" destId="{E477D2D8-D626-4001-B73B-608F95F46BE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40F6-A9C6-444B-945E-3EC13A91AAB6}">
      <dsp:nvSpPr>
        <dsp:cNvPr id="0" name=""/>
        <dsp:cNvSpPr/>
      </dsp:nvSpPr>
      <dsp:spPr>
        <a:xfrm>
          <a:off x="414244" y="77529"/>
          <a:ext cx="1001916" cy="1001916"/>
        </a:xfrm>
        <a:prstGeom prst="pie">
          <a:avLst>
            <a:gd name="adj1" fmla="val 16200000"/>
            <a:gd name="adj2" fmla="val 18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2278" y="289840"/>
        <a:ext cx="357827" cy="298189"/>
      </dsp:txXfrm>
    </dsp:sp>
    <dsp:sp modelId="{B7B2A7A9-7820-4E9E-BB49-C6890B861F5C}">
      <dsp:nvSpPr>
        <dsp:cNvPr id="0" name=""/>
        <dsp:cNvSpPr/>
      </dsp:nvSpPr>
      <dsp:spPr>
        <a:xfrm>
          <a:off x="393610" y="113312"/>
          <a:ext cx="1001916" cy="1001916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161" y="763365"/>
        <a:ext cx="536741" cy="262406"/>
      </dsp:txXfrm>
    </dsp:sp>
    <dsp:sp modelId="{4B6284AF-CE29-40D1-92F0-FD176FF41406}">
      <dsp:nvSpPr>
        <dsp:cNvPr id="0" name=""/>
        <dsp:cNvSpPr/>
      </dsp:nvSpPr>
      <dsp:spPr>
        <a:xfrm>
          <a:off x="372975" y="77529"/>
          <a:ext cx="1001916" cy="1001916"/>
        </a:xfrm>
        <a:prstGeom prst="pie">
          <a:avLst>
            <a:gd name="adj1" fmla="val 9000000"/>
            <a:gd name="adj2" fmla="val 162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030" y="289840"/>
        <a:ext cx="357827" cy="298189"/>
      </dsp:txXfrm>
    </dsp:sp>
    <dsp:sp modelId="{8777A176-4EB7-45BA-B280-2D26231765FA}">
      <dsp:nvSpPr>
        <dsp:cNvPr id="0" name=""/>
        <dsp:cNvSpPr/>
      </dsp:nvSpPr>
      <dsp:spPr>
        <a:xfrm>
          <a:off x="352304" y="15505"/>
          <a:ext cx="1125963" cy="11259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665AE-2EC1-4487-9811-2705B39793C6}">
      <dsp:nvSpPr>
        <dsp:cNvPr id="0" name=""/>
        <dsp:cNvSpPr/>
      </dsp:nvSpPr>
      <dsp:spPr>
        <a:xfrm>
          <a:off x="331586" y="36238"/>
          <a:ext cx="1125963" cy="11259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7D2D8-D626-4001-B73B-608F95F46BE9}">
      <dsp:nvSpPr>
        <dsp:cNvPr id="0" name=""/>
        <dsp:cNvSpPr/>
      </dsp:nvSpPr>
      <dsp:spPr>
        <a:xfrm>
          <a:off x="310869" y="15505"/>
          <a:ext cx="1125963" cy="11259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40F6-A9C6-444B-945E-3EC13A91AAB6}">
      <dsp:nvSpPr>
        <dsp:cNvPr id="0" name=""/>
        <dsp:cNvSpPr/>
      </dsp:nvSpPr>
      <dsp:spPr>
        <a:xfrm>
          <a:off x="414244" y="77529"/>
          <a:ext cx="1001916" cy="1001916"/>
        </a:xfrm>
        <a:prstGeom prst="pie">
          <a:avLst>
            <a:gd name="adj1" fmla="val 16200000"/>
            <a:gd name="adj2" fmla="val 18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2278" y="289840"/>
        <a:ext cx="357827" cy="298189"/>
      </dsp:txXfrm>
    </dsp:sp>
    <dsp:sp modelId="{B7B2A7A9-7820-4E9E-BB49-C6890B861F5C}">
      <dsp:nvSpPr>
        <dsp:cNvPr id="0" name=""/>
        <dsp:cNvSpPr/>
      </dsp:nvSpPr>
      <dsp:spPr>
        <a:xfrm>
          <a:off x="393610" y="113312"/>
          <a:ext cx="1001916" cy="1001916"/>
        </a:xfrm>
        <a:prstGeom prst="pie">
          <a:avLst>
            <a:gd name="adj1" fmla="val 1800000"/>
            <a:gd name="adj2" fmla="val 90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161" y="763365"/>
        <a:ext cx="536741" cy="262406"/>
      </dsp:txXfrm>
    </dsp:sp>
    <dsp:sp modelId="{4B6284AF-CE29-40D1-92F0-FD176FF41406}">
      <dsp:nvSpPr>
        <dsp:cNvPr id="0" name=""/>
        <dsp:cNvSpPr/>
      </dsp:nvSpPr>
      <dsp:spPr>
        <a:xfrm>
          <a:off x="372975" y="77529"/>
          <a:ext cx="1001916" cy="1001916"/>
        </a:xfrm>
        <a:prstGeom prst="pie">
          <a:avLst>
            <a:gd name="adj1" fmla="val 9000000"/>
            <a:gd name="adj2" fmla="val 162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030" y="289840"/>
        <a:ext cx="357827" cy="298189"/>
      </dsp:txXfrm>
    </dsp:sp>
    <dsp:sp modelId="{8777A176-4EB7-45BA-B280-2D26231765FA}">
      <dsp:nvSpPr>
        <dsp:cNvPr id="0" name=""/>
        <dsp:cNvSpPr/>
      </dsp:nvSpPr>
      <dsp:spPr>
        <a:xfrm>
          <a:off x="352304" y="15505"/>
          <a:ext cx="1125963" cy="11259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665AE-2EC1-4487-9811-2705B39793C6}">
      <dsp:nvSpPr>
        <dsp:cNvPr id="0" name=""/>
        <dsp:cNvSpPr/>
      </dsp:nvSpPr>
      <dsp:spPr>
        <a:xfrm>
          <a:off x="331586" y="36238"/>
          <a:ext cx="1125963" cy="11259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7D2D8-D626-4001-B73B-608F95F46BE9}">
      <dsp:nvSpPr>
        <dsp:cNvPr id="0" name=""/>
        <dsp:cNvSpPr/>
      </dsp:nvSpPr>
      <dsp:spPr>
        <a:xfrm>
          <a:off x="310869" y="15505"/>
          <a:ext cx="1125963" cy="11259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40F6-A9C6-444B-945E-3EC13A91AAB6}">
      <dsp:nvSpPr>
        <dsp:cNvPr id="0" name=""/>
        <dsp:cNvSpPr/>
      </dsp:nvSpPr>
      <dsp:spPr>
        <a:xfrm>
          <a:off x="414244" y="77529"/>
          <a:ext cx="1001916" cy="1001916"/>
        </a:xfrm>
        <a:prstGeom prst="pie">
          <a:avLst>
            <a:gd name="adj1" fmla="val 16200000"/>
            <a:gd name="adj2" fmla="val 1800000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2278" y="289840"/>
        <a:ext cx="357827" cy="298189"/>
      </dsp:txXfrm>
    </dsp:sp>
    <dsp:sp modelId="{B7B2A7A9-7820-4E9E-BB49-C6890B861F5C}">
      <dsp:nvSpPr>
        <dsp:cNvPr id="0" name=""/>
        <dsp:cNvSpPr/>
      </dsp:nvSpPr>
      <dsp:spPr>
        <a:xfrm>
          <a:off x="393610" y="113312"/>
          <a:ext cx="1001916" cy="1001916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KVAR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2161" y="763365"/>
        <a:ext cx="536741" cy="262406"/>
      </dsp:txXfrm>
    </dsp:sp>
    <dsp:sp modelId="{4B6284AF-CE29-40D1-92F0-FD176FF41406}">
      <dsp:nvSpPr>
        <dsp:cNvPr id="0" name=""/>
        <dsp:cNvSpPr/>
      </dsp:nvSpPr>
      <dsp:spPr>
        <a:xfrm>
          <a:off x="372975" y="77529"/>
          <a:ext cx="1001916" cy="1001916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KWH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9030" y="289840"/>
        <a:ext cx="357827" cy="298189"/>
      </dsp:txXfrm>
    </dsp:sp>
    <dsp:sp modelId="{8777A176-4EB7-45BA-B280-2D26231765FA}">
      <dsp:nvSpPr>
        <dsp:cNvPr id="0" name=""/>
        <dsp:cNvSpPr/>
      </dsp:nvSpPr>
      <dsp:spPr>
        <a:xfrm>
          <a:off x="352304" y="15505"/>
          <a:ext cx="1125963" cy="11259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665AE-2EC1-4487-9811-2705B39793C6}">
      <dsp:nvSpPr>
        <dsp:cNvPr id="0" name=""/>
        <dsp:cNvSpPr/>
      </dsp:nvSpPr>
      <dsp:spPr>
        <a:xfrm>
          <a:off x="331586" y="36238"/>
          <a:ext cx="1125963" cy="11259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7D2D8-D626-4001-B73B-608F95F46BE9}">
      <dsp:nvSpPr>
        <dsp:cNvPr id="0" name=""/>
        <dsp:cNvSpPr/>
      </dsp:nvSpPr>
      <dsp:spPr>
        <a:xfrm>
          <a:off x="310869" y="15505"/>
          <a:ext cx="1125963" cy="11259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l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r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b" anchorCtr="0" compatLnSpc="1">
            <a:prstTxWarp prst="textNoShape">
              <a:avLst/>
            </a:prstTxWarp>
          </a:bodyPr>
          <a:lstStyle>
            <a:lvl1pPr algn="l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3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r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>
            <a:lvl1pPr algn="l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1275" y="94313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b" anchorCtr="0" compatLnSpc="1">
            <a:prstTxWarp prst="textNoShape">
              <a:avLst/>
            </a:prstTxWarp>
          </a:bodyPr>
          <a:lstStyle>
            <a:lvl1pPr algn="r" defTabSz="955322" rtl="1" eaLnBrk="1" hangingPunct="1">
              <a:defRPr sz="1300">
                <a:latin typeface="Arial" charset="0"/>
                <a:ea typeface="Geneva" pitchFamily="1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313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7" tIns="47762" rIns="95527" bIns="47762" numCol="1" anchor="b" anchorCtr="0" compatLnSpc="1">
            <a:prstTxWarp prst="textNoShape">
              <a:avLst/>
            </a:prstTxWarp>
          </a:bodyPr>
          <a:lstStyle>
            <a:lvl1pPr algn="l" defTabSz="955215" rtl="1">
              <a:defRPr sz="1300"/>
            </a:lvl1pPr>
          </a:lstStyle>
          <a:p>
            <a:pPr>
              <a:defRPr/>
            </a:pPr>
            <a:fld id="{A62C8568-DAC7-4D5F-AF7E-7E3042D0A51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0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0A13E2D-E51B-4E51-8D21-7F8D83BEB5A9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</a:t>
            </a:fld>
            <a:endParaRPr lang="en-US" altLang="pl-PL" sz="1300" smtClean="0">
              <a:cs typeface="Geneva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5F4B776-AA65-4124-BA6E-2A13AF7236FD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10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1DA5DAB-A799-43DB-A67C-432E7073019A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11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8A32671-09B7-4798-9627-9F6281FF0486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12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28F5214-7109-4698-96C6-A2DBE85CAD32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13</a:t>
            </a:fld>
            <a:endParaRPr lang="en-US" altLang="pl-PL" sz="1300" smtClean="0">
              <a:cs typeface="Geneva"/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15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4" tIns="47772" rIns="95544" bIns="47772" anchor="b"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138E96-020D-4919-AEEB-C7CA658E1EF7}" type="slidenum">
              <a:rPr lang="he-IL" altLang="en-US" sz="1300">
                <a:cs typeface="Geneva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1300">
              <a:cs typeface="Geneva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E538540-38EB-4540-9A6C-2B10BD5F7237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14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1CB2C09D-A683-4DDF-8B58-54F8F65374C8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15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784B909-235A-4D64-9942-D763717109C4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16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12E53CFC-998C-4486-825F-1DBD11DA41EB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18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F489376C-F633-40D1-A1E1-D181DEA5F03A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19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8B252171-D0C8-4183-9BE1-3A5B1E7BBE70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20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AF25DA1-C985-4C95-80B4-41EC4D39E8E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B9EE7456-1C21-45D8-BD72-6A09ED02399E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21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74E8E96-3D13-4CBB-AB81-8BA3F2F9742F}" type="slidenum">
              <a:rPr lang="en-US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22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CABC913-135E-4039-B944-60121CAD512C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23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AEE972BE-267B-4234-BC27-4F03E662E54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24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4FACF39-8754-4F1C-820F-0335BF6CD4F8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25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2F570415-103F-413D-A592-A348B86EED47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26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FC384D0-B9AF-4B5D-8897-446938780E17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27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E59741FF-446E-49FC-A05D-92E5215F603B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28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A89BA51-1D47-4E4D-8A75-B21AA11BC6D7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29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66A4F22-7674-493F-ABE5-AE522886583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30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9A7C637F-83DE-4BFB-B120-013826CEA417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33090A0-CF30-4E53-9FF8-177DD9CD084B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31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DF5AB36-4118-482F-AFB2-92265BF3680A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32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14D67DD8-632B-461B-ADB3-531230080116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33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D19A3514-6050-4984-B504-522B76A9D10A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34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25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25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25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25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2500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25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25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25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2500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29CCB2EA-E883-4CA1-923E-FE5D88417D1A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35</a:t>
            </a:fld>
            <a:endParaRPr lang="en-US" altLang="pl-PL" sz="1300" smtClean="0">
              <a:cs typeface="Geneva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31BDD9EE-E743-4FD7-B9AF-02C95BFD0722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36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4196E3F8-9C71-4AF5-8D24-B74923FDF0F8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4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30FEB4CF-351E-469C-A4E5-902F82C333B8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5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BAF175F0-BCA5-4877-B59B-66CE69FE2831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6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C8693CD2-5F44-48FF-A828-96BD6D4FB6E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7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A6AF3507-3937-405F-91A7-9FBAD342FD4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8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defTabSz="954088" rtl="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4088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B9F2A5A-578D-45C8-ABB1-6A0BAD6D2873}" type="slidenum">
              <a:rPr lang="he-IL" altLang="pl-PL" sz="1300" smtClean="0">
                <a:cs typeface="Geneva"/>
              </a:rPr>
              <a:pPr algn="l" eaLnBrk="1" hangingPunct="1">
                <a:spcBef>
                  <a:spcPct val="0"/>
                </a:spcBef>
              </a:pPr>
              <a:t>9</a:t>
            </a:fld>
            <a:endParaRPr lang="en-US" altLang="pl-PL" sz="1300" smtClean="0"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381000" y="6521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defRPr/>
            </a:pPr>
            <a:endParaRPr lang="en-US" sz="1600" smtClean="0"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owerSines-LO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61950"/>
            <a:ext cx="33401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K:\Graphic Source Files PS\Product, Istock Pictures &amp; Graphic Element Files\Istock hires images\iStock_000002983423Medium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622300"/>
            <a:ext cx="177006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K:\Graphic Source Files PS\Product, Istock Pictures &amp; Graphic Element Files\Istock hires images\iStock_000003029533Medium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r="877"/>
          <a:stretch>
            <a:fillRect/>
          </a:stretch>
        </p:blipFill>
        <p:spPr bwMode="auto">
          <a:xfrm>
            <a:off x="7358063" y="2054225"/>
            <a:ext cx="17859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6"/>
          <p:cNvCxnSpPr>
            <a:cxnSpLocks noChangeShapeType="1"/>
          </p:cNvCxnSpPr>
          <p:nvPr userDrawn="1"/>
        </p:nvCxnSpPr>
        <p:spPr bwMode="auto">
          <a:xfrm flipV="1">
            <a:off x="4781550" y="614363"/>
            <a:ext cx="4362450" cy="4762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0"/>
          <p:cNvCxnSpPr>
            <a:cxnSpLocks noChangeShapeType="1"/>
          </p:cNvCxnSpPr>
          <p:nvPr userDrawn="1"/>
        </p:nvCxnSpPr>
        <p:spPr bwMode="auto">
          <a:xfrm rot="5400000">
            <a:off x="5882481" y="2104232"/>
            <a:ext cx="2976563" cy="0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2"/>
          <p:cNvCxnSpPr>
            <a:cxnSpLocks noChangeShapeType="1"/>
          </p:cNvCxnSpPr>
          <p:nvPr userDrawn="1"/>
        </p:nvCxnSpPr>
        <p:spPr bwMode="auto">
          <a:xfrm flipV="1">
            <a:off x="4795838" y="2062163"/>
            <a:ext cx="4357687" cy="9525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3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63675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49595" y="2124034"/>
            <a:ext cx="6675437" cy="143220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631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2E87-D40D-47BF-A132-60C9028CA11F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53975"/>
            <a:ext cx="2011362" cy="6224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4875" y="53975"/>
            <a:ext cx="5881688" cy="6224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AD92-4462-4F4E-AC05-6C30D24A132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1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875" y="53975"/>
            <a:ext cx="80454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4875" y="1020763"/>
            <a:ext cx="3900488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7763" y="1020763"/>
            <a:ext cx="3902075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BA4C-FDFC-4959-BA1C-7DB95089B70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0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4092575" y="6611938"/>
            <a:ext cx="95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r>
              <a:rPr lang="en-US" sz="1000" b="1" smtClean="0">
                <a:cs typeface="Arial" pitchFamily="34" charset="0"/>
              </a:rPr>
              <a:t>Confidential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>
              <a:defRPr 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Geneva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237129"/>
            <a:ext cx="7954963" cy="504143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b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19E5-19AF-4298-8E12-D7560F04194F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914400" y="2832100"/>
            <a:ext cx="3733800" cy="76200"/>
            <a:chOff x="1066800" y="4038600"/>
            <a:chExt cx="3733800" cy="76200"/>
          </a:xfrm>
        </p:grpSpPr>
        <p:sp>
          <p:nvSpPr>
            <p:cNvPr id="5" name="Rectangle 6"/>
            <p:cNvSpPr>
              <a:spLocks noChangeArrowheads="1"/>
            </p:cNvSpPr>
            <p:nvPr userDrawn="1"/>
          </p:nvSpPr>
          <p:spPr bwMode="auto">
            <a:xfrm>
              <a:off x="1066800" y="4038600"/>
              <a:ext cx="22860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429000" y="4038600"/>
              <a:ext cx="6096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4114800" y="4038600"/>
              <a:ext cx="2286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44196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45720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7244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04875" y="639763"/>
            <a:ext cx="3962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>
              <a:defRPr/>
            </a:pPr>
            <a:endParaRPr lang="en-US" altLang="pl-PL" sz="1600" b="1" smtClean="0"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87" y="1375817"/>
            <a:ext cx="8003671" cy="1406712"/>
          </a:xfrm>
          <a:solidFill>
            <a:schemeClr val="bg2">
              <a:lumMod val="40000"/>
              <a:lumOff val="60000"/>
            </a:schemeClr>
          </a:solidFill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8454" y="324100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6C8B-95E1-43A8-92AA-77A144016D64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020763"/>
            <a:ext cx="3900488" cy="5257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7763" y="1020763"/>
            <a:ext cx="3902075" cy="52578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89C-C72E-4237-9654-E0248D8B0401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87405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0813-7966-473D-99CE-675C294B54C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6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9217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>
              <a:defRPr 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Geneva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CC0F-604F-4D96-A565-C41D816E3375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8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C54C-A1F3-4C32-ABEA-DFABF8677062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6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 bwMode="auto">
          <a:xfrm>
            <a:off x="7562850" y="5414963"/>
            <a:ext cx="1916113" cy="1149350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en-US" sz="16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E4CB-3BF4-4FFD-8586-2B643ABD898C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8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8E8E-F156-440A-A111-CDC7AC65642F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9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9EFF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7938"/>
            <a:ext cx="9142412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1020763"/>
            <a:ext cx="79549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25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87413" y="-26988"/>
            <a:ext cx="8229600" cy="8921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057275" y="6359525"/>
            <a:ext cx="20653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defRPr/>
            </a:pPr>
            <a:r>
              <a:rPr lang="en-US" sz="1000" smtClean="0">
                <a:solidFill>
                  <a:srgbClr val="4D4D4D"/>
                </a:solidFill>
                <a:latin typeface="Verdana" pitchFamily="34" charset="0"/>
                <a:cs typeface="Arial" pitchFamily="34" charset="0"/>
              </a:rPr>
              <a:t>Copyright © PowerSines Ltd.</a:t>
            </a:r>
          </a:p>
        </p:txBody>
      </p:sp>
      <p:sp>
        <p:nvSpPr>
          <p:cNvPr id="3625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5500" y="6577013"/>
            <a:ext cx="669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b="1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A1AEFB-9C5A-45F6-BFFC-0C9ABD4E5CCF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914400" y="914400"/>
            <a:ext cx="3733800" cy="76200"/>
            <a:chOff x="1066800" y="4038600"/>
            <a:chExt cx="3733800" cy="76200"/>
          </a:xfrm>
        </p:grpSpPr>
        <p:sp>
          <p:nvSpPr>
            <p:cNvPr id="1034" name="Rectangle 6"/>
            <p:cNvSpPr>
              <a:spLocks noChangeArrowheads="1"/>
            </p:cNvSpPr>
            <p:nvPr userDrawn="1"/>
          </p:nvSpPr>
          <p:spPr bwMode="auto">
            <a:xfrm>
              <a:off x="1066800" y="4038600"/>
              <a:ext cx="22860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 userDrawn="1"/>
          </p:nvSpPr>
          <p:spPr bwMode="auto">
            <a:xfrm>
              <a:off x="3429000" y="4038600"/>
              <a:ext cx="6096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 userDrawn="1"/>
          </p:nvSpPr>
          <p:spPr bwMode="auto">
            <a:xfrm>
              <a:off x="4114800" y="4038600"/>
              <a:ext cx="2286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 userDrawn="1"/>
          </p:nvSpPr>
          <p:spPr bwMode="auto">
            <a:xfrm>
              <a:off x="44196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 userDrawn="1"/>
          </p:nvSpPr>
          <p:spPr bwMode="auto">
            <a:xfrm>
              <a:off x="45720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 userDrawn="1"/>
          </p:nvSpPr>
          <p:spPr bwMode="auto">
            <a:xfrm>
              <a:off x="4724400" y="4038600"/>
              <a:ext cx="76200" cy="76200"/>
            </a:xfrm>
            <a:prstGeom prst="rect">
              <a:avLst/>
            </a:pr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defRPr/>
              </a:pPr>
              <a:endParaRPr lang="en-US" altLang="pl-PL" smtClean="0">
                <a:cs typeface="Arial" pitchFamily="34" charset="0"/>
              </a:endParaRPr>
            </a:p>
          </p:txBody>
        </p:sp>
      </p:grp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4092575" y="6611938"/>
            <a:ext cx="952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defRPr/>
            </a:pPr>
            <a:r>
              <a:rPr lang="en-US" sz="1000" b="1" smtClean="0">
                <a:cs typeface="Arial" pitchFamily="34" charset="0"/>
              </a:rPr>
              <a:t>Confidential </a:t>
            </a:r>
          </a:p>
        </p:txBody>
      </p:sp>
      <p:pic>
        <p:nvPicPr>
          <p:cNvPr id="1033" name="Picture 18" descr="PowerSines-LOW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5822950"/>
            <a:ext cx="16129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200" b="1" dirty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FFFF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EDB10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EDB10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EDB10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EDB10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6"/>
        </a:buBlip>
        <a:defRPr sz="3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65000"/>
        <a:buBlip>
          <a:blip r:embed="rId17"/>
        </a:buBlip>
        <a:defRPr sz="2600" b="1">
          <a:solidFill>
            <a:schemeClr val="bg2"/>
          </a:solidFill>
          <a:latin typeface="+mn-lt"/>
          <a:ea typeface="+mn-ea"/>
          <a:cs typeface="Genev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Arial" charset="0"/>
          <a:ea typeface="+mn-ea"/>
          <a:cs typeface="Genev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Arial" charset="0"/>
          <a:ea typeface="+mn-ea"/>
          <a:cs typeface="Genev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  <a:ea typeface="+mn-ea"/>
          <a:cs typeface="Genev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3.png"/><Relationship Id="rId21" Type="http://schemas.openxmlformats.org/officeDocument/2006/relationships/image" Target="../media/image67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jpe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4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jpeg"/><Relationship Id="rId30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ctrTitle"/>
          </p:nvPr>
        </p:nvSpPr>
        <p:spPr>
          <a:xfrm>
            <a:off x="357188" y="2771775"/>
            <a:ext cx="8439150" cy="149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1200"/>
              </a:spcAft>
            </a:pPr>
            <a:r>
              <a:rPr altLang="pl-PL" sz="360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ComEC</a:t>
            </a:r>
            <a:br>
              <a:rPr altLang="pl-PL" sz="360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</a:br>
            <a:r>
              <a:rPr lang="pl-PL" altLang="pl-PL" sz="360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Uniwersalny kontroler energii</a:t>
            </a:r>
            <a:br>
              <a:rPr lang="pl-PL" altLang="pl-PL" sz="360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</a:br>
            <a:r>
              <a:rPr lang="pl-PL" altLang="pl-PL" sz="3600" dirty="0" smtClean="0">
                <a:ln>
                  <a:noFill/>
                </a:ln>
                <a:solidFill>
                  <a:srgbClr val="002060"/>
                </a:solidFill>
                <a:effectLst/>
                <a:cs typeface="Times New Roman" pitchFamily="18" charset="0"/>
              </a:rPr>
              <a:t>Stabilizacja napięcia</a:t>
            </a:r>
            <a:endParaRPr altLang="pl-PL" sz="3600" dirty="0" smtClean="0">
              <a:ln>
                <a:noFill/>
              </a:ln>
              <a:solidFill>
                <a:srgbClr val="002060"/>
              </a:solidFill>
              <a:effectLst/>
              <a:cs typeface="Times New Roman" pitchFamily="18" charset="0"/>
            </a:endParaRPr>
          </a:p>
        </p:txBody>
      </p:sp>
      <p:sp>
        <p:nvSpPr>
          <p:cNvPr id="14339" name="Rectangle 12"/>
          <p:cNvSpPr>
            <a:spLocks noGrp="1" noChangeArrowheads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5DAC9711-8FB4-4161-841D-0B2AD8EE7157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4340" name="Picture 7" descr="C:\Documents and Settings\Harmac\Pulpit\power sine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5630863"/>
            <a:ext cx="15700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3688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92350"/>
            <a:ext cx="20812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2997D59-3564-4D9C-AEA3-871412623220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556" name="Title 2"/>
          <p:cNvSpPr>
            <a:spLocks noGrp="1"/>
          </p:cNvSpPr>
          <p:nvPr>
            <p:ph type="title"/>
          </p:nvPr>
        </p:nvSpPr>
        <p:spPr>
          <a:xfrm>
            <a:off x="914400" y="-9525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Rynki docelowe dla regulacji napięcia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151313" y="1358679"/>
            <a:ext cx="2444761" cy="927320"/>
          </a:xfrm>
          <a:prstGeom prst="roundRect">
            <a:avLst>
              <a:gd name="adj" fmla="val 12435"/>
            </a:avLst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Sieci  Fast food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688594" y="1635405"/>
            <a:ext cx="2444761" cy="927320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Sklepy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03775" y="3000585"/>
            <a:ext cx="2444761" cy="927320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Restauracje i </a:t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</a:b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kawiarnie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038886" y="4835804"/>
            <a:ext cx="2444761" cy="927320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Hotele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21921" y="4691423"/>
            <a:ext cx="2444761" cy="927320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Stacje benzynowe</a:t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</a:b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z zapleczem, sklep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338302" y="3235604"/>
            <a:ext cx="2444761" cy="927320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Supermarkety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914400" y="1376363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Linia produktów ComEC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F215F88-A2F8-4298-A9C4-70E8B358DF53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4580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978150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58825" y="161925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ComEC: </a:t>
            </a:r>
            <a:r>
              <a:rPr lang="pl-PL" altLang="pl-PL" u="sng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Zawansowana stabilizacja napięcia</a:t>
            </a:r>
            <a:endParaRPr altLang="pl-PL" u="sng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454150"/>
            <a:ext cx="7954962" cy="5041900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Zaawansowana technologia kontroli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napięcia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</a:t>
            </a:r>
            <a:r>
              <a:rPr lang="pl-PL" dirty="0" smtClean="0">
                <a:solidFill>
                  <a:srgbClr val="002060"/>
                </a:solidFill>
              </a:rPr>
              <a:t>V</a:t>
            </a:r>
            <a:r>
              <a:rPr lang="en-US" dirty="0" smtClean="0">
                <a:solidFill>
                  <a:srgbClr val="002060"/>
                </a:solidFill>
              </a:rPr>
              <a:t>V™ - Induced Voltage Vector </a:t>
            </a:r>
            <a:endParaRPr lang="en-US" dirty="0" smtClean="0">
              <a:solidFill>
                <a:srgbClr val="002060"/>
              </a:solidFill>
              <a:sym typeface="Mathematica1"/>
            </a:endParaRPr>
          </a:p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Stabilizacja napięcia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  <a:sym typeface="Mathematica1"/>
            </a:endParaRPr>
          </a:p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  <a:sym typeface="Mathematica1"/>
              </a:rPr>
              <a:t>Oparta na transformatorach, kontrolowana</a:t>
            </a:r>
            <a:br>
              <a:rPr lang="pl-PL" dirty="0" smtClean="0">
                <a:solidFill>
                  <a:srgbClr val="002060"/>
                </a:solidFill>
                <a:sym typeface="Mathematica1"/>
              </a:rPr>
            </a:br>
            <a:r>
              <a:rPr lang="pl-PL" dirty="0" smtClean="0">
                <a:solidFill>
                  <a:srgbClr val="002060"/>
                </a:solidFill>
                <a:sym typeface="Mathematica1"/>
              </a:rPr>
              <a:t>przez procesor z zaawansowanymi </a:t>
            </a:r>
            <a:br>
              <a:rPr lang="pl-PL" dirty="0" smtClean="0">
                <a:solidFill>
                  <a:srgbClr val="002060"/>
                </a:solidFill>
                <a:sym typeface="Mathematica1"/>
              </a:rPr>
            </a:br>
            <a:r>
              <a:rPr lang="pl-PL" dirty="0" smtClean="0">
                <a:solidFill>
                  <a:srgbClr val="002060"/>
                </a:solidFill>
                <a:sym typeface="Mathematica1"/>
              </a:rPr>
              <a:t>algorytmami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Układ w pełni programowany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Zdalne zarządzanie energią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B1BDDD15-3EBE-422E-9E57-F344A7294832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939925"/>
            <a:ext cx="194151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mEC A 80A_l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6697663" y="4568825"/>
            <a:ext cx="1271587" cy="145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0-Point Star 6"/>
          <p:cNvSpPr/>
          <p:nvPr/>
        </p:nvSpPr>
        <p:spPr bwMode="auto">
          <a:xfrm>
            <a:off x="6531430" y="667657"/>
            <a:ext cx="2612570" cy="2307772"/>
          </a:xfrm>
          <a:prstGeom prst="star10">
            <a:avLst>
              <a:gd name="adj" fmla="val 38458"/>
              <a:gd name="hf" fmla="val 105146"/>
            </a:avLst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Oszczędność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10% - 20%</a:t>
            </a:r>
          </a:p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(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wszystkich</a:t>
            </a:r>
            <a:b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</a:b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obciążeń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8"/>
          <p:cNvSpPr>
            <a:spLocks noGrp="1"/>
          </p:cNvSpPr>
          <p:nvPr>
            <p:ph type="title"/>
          </p:nvPr>
        </p:nvSpPr>
        <p:spPr>
          <a:xfrm>
            <a:off x="917575" y="133350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ComEC: </a:t>
            </a:r>
            <a:r>
              <a:rPr lang="pl-PL" altLang="pl-PL" u="sng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Nowa technologia</a:t>
            </a:r>
            <a:endParaRPr altLang="pl-PL" u="sng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6663"/>
            <a:ext cx="8499475" cy="50419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Opatentowana technologia dla napięcia sinusoidalnego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Kontrola</a:t>
            </a:r>
            <a:r>
              <a:rPr lang="en-US" dirty="0" smtClean="0">
                <a:solidFill>
                  <a:srgbClr val="002060"/>
                </a:solidFill>
              </a:rPr>
              <a:t>:  </a:t>
            </a:r>
            <a:r>
              <a:rPr lang="en-US" i="1" dirty="0" smtClean="0">
                <a:solidFill>
                  <a:srgbClr val="002060"/>
                </a:solidFill>
              </a:rPr>
              <a:t>Induced Negative Voltage – INV™ 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Zmienia tylko część napięcia, które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powinno być zmniejszone w sieci  </a:t>
            </a: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Kontrolowane przez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µ</a:t>
            </a:r>
            <a:r>
              <a:rPr lang="en-US" dirty="0" smtClean="0">
                <a:solidFill>
                  <a:srgbClr val="002060"/>
                </a:solidFill>
              </a:rPr>
              <a:t>Processor</a:t>
            </a:r>
            <a:r>
              <a:rPr lang="pl-PL" dirty="0" smtClean="0">
                <a:solidFill>
                  <a:srgbClr val="002060"/>
                </a:solidFill>
              </a:rPr>
              <a:t> i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algorytmy adaptacyjne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 smtClean="0">
              <a:solidFill>
                <a:srgbClr val="002060"/>
              </a:solidFill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Małe rozmiary od 6-10 razy mniejsze niż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by zastosować pełny transformator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2B8734E8-22FC-40F2-9116-50DF7EF91F2C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280988"/>
            <a:ext cx="869950" cy="869950"/>
          </a:xfrm>
          <a:prstGeom prst="rect">
            <a:avLst/>
          </a:prstGeom>
          <a:noFill/>
          <a:ln w="9525">
            <a:solidFill>
              <a:srgbClr val="327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0" name="Group 4"/>
          <p:cNvGrpSpPr>
            <a:grpSpLocks/>
          </p:cNvGrpSpPr>
          <p:nvPr/>
        </p:nvGrpSpPr>
        <p:grpSpPr bwMode="auto">
          <a:xfrm>
            <a:off x="5084763" y="2052638"/>
            <a:ext cx="3944937" cy="2692400"/>
            <a:chOff x="3189" y="1544"/>
            <a:chExt cx="2561" cy="1746"/>
          </a:xfrm>
        </p:grpSpPr>
        <p:sp>
          <p:nvSpPr>
            <p:cNvPr id="26631" name="Freeform 5"/>
            <p:cNvSpPr>
              <a:spLocks/>
            </p:cNvSpPr>
            <p:nvPr/>
          </p:nvSpPr>
          <p:spPr bwMode="auto">
            <a:xfrm>
              <a:off x="3582" y="1783"/>
              <a:ext cx="1833" cy="1434"/>
            </a:xfrm>
            <a:custGeom>
              <a:avLst/>
              <a:gdLst>
                <a:gd name="T0" fmla="*/ 0 w 2304"/>
                <a:gd name="T1" fmla="*/ 52667 h 1156"/>
                <a:gd name="T2" fmla="*/ 5 w 2304"/>
                <a:gd name="T3" fmla="*/ 283 h 1156"/>
                <a:gd name="T4" fmla="*/ 9 w 2304"/>
                <a:gd name="T5" fmla="*/ 54258 h 1156"/>
                <a:gd name="T6" fmla="*/ 14 w 2304"/>
                <a:gd name="T7" fmla="*/ 106724 h 1156"/>
                <a:gd name="T8" fmla="*/ 19 w 2304"/>
                <a:gd name="T9" fmla="*/ 55143 h 1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1156"/>
                <a:gd name="T17" fmla="*/ 2304 w 2304"/>
                <a:gd name="T18" fmla="*/ 1156 h 1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1156">
                  <a:moveTo>
                    <a:pt x="0" y="570"/>
                  </a:moveTo>
                  <a:cubicBezTo>
                    <a:pt x="82" y="460"/>
                    <a:pt x="393" y="0"/>
                    <a:pt x="585" y="3"/>
                  </a:cubicBezTo>
                  <a:cubicBezTo>
                    <a:pt x="777" y="6"/>
                    <a:pt x="1015" y="396"/>
                    <a:pt x="1152" y="588"/>
                  </a:cubicBezTo>
                  <a:cubicBezTo>
                    <a:pt x="1289" y="780"/>
                    <a:pt x="1545" y="1154"/>
                    <a:pt x="1737" y="1155"/>
                  </a:cubicBezTo>
                  <a:cubicBezTo>
                    <a:pt x="1929" y="1156"/>
                    <a:pt x="2194" y="743"/>
                    <a:pt x="2304" y="59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  <p:sp>
          <p:nvSpPr>
            <p:cNvPr id="26632" name="Freeform 6"/>
            <p:cNvSpPr>
              <a:spLocks/>
            </p:cNvSpPr>
            <p:nvPr/>
          </p:nvSpPr>
          <p:spPr bwMode="auto">
            <a:xfrm flipV="1">
              <a:off x="3581" y="2371"/>
              <a:ext cx="1833" cy="295"/>
            </a:xfrm>
            <a:custGeom>
              <a:avLst/>
              <a:gdLst>
                <a:gd name="T0" fmla="*/ 0 w 2304"/>
                <a:gd name="T1" fmla="*/ 0 h 1156"/>
                <a:gd name="T2" fmla="*/ 5 w 2304"/>
                <a:gd name="T3" fmla="*/ 0 h 1156"/>
                <a:gd name="T4" fmla="*/ 9 w 2304"/>
                <a:gd name="T5" fmla="*/ 0 h 1156"/>
                <a:gd name="T6" fmla="*/ 14 w 2304"/>
                <a:gd name="T7" fmla="*/ 0 h 1156"/>
                <a:gd name="T8" fmla="*/ 19 w 2304"/>
                <a:gd name="T9" fmla="*/ 0 h 1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1156"/>
                <a:gd name="T17" fmla="*/ 2304 w 2304"/>
                <a:gd name="T18" fmla="*/ 1156 h 1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1156">
                  <a:moveTo>
                    <a:pt x="0" y="570"/>
                  </a:moveTo>
                  <a:cubicBezTo>
                    <a:pt x="82" y="460"/>
                    <a:pt x="393" y="0"/>
                    <a:pt x="585" y="3"/>
                  </a:cubicBezTo>
                  <a:cubicBezTo>
                    <a:pt x="777" y="6"/>
                    <a:pt x="1015" y="396"/>
                    <a:pt x="1152" y="588"/>
                  </a:cubicBezTo>
                  <a:cubicBezTo>
                    <a:pt x="1289" y="780"/>
                    <a:pt x="1545" y="1154"/>
                    <a:pt x="1737" y="1155"/>
                  </a:cubicBezTo>
                  <a:cubicBezTo>
                    <a:pt x="1929" y="1156"/>
                    <a:pt x="2194" y="743"/>
                    <a:pt x="2304" y="597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3581" y="2006"/>
              <a:ext cx="1833" cy="1005"/>
            </a:xfrm>
            <a:custGeom>
              <a:avLst/>
              <a:gdLst>
                <a:gd name="T0" fmla="*/ 0 w 2304"/>
                <a:gd name="T1" fmla="*/ 2 h 1312"/>
                <a:gd name="T2" fmla="*/ 5 w 2304"/>
                <a:gd name="T3" fmla="*/ 2 h 1312"/>
                <a:gd name="T4" fmla="*/ 9 w 2304"/>
                <a:gd name="T5" fmla="*/ 2 h 1312"/>
                <a:gd name="T6" fmla="*/ 14 w 2304"/>
                <a:gd name="T7" fmla="*/ 5 h 1312"/>
                <a:gd name="T8" fmla="*/ 19 w 2304"/>
                <a:gd name="T9" fmla="*/ 2 h 1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04"/>
                <a:gd name="T16" fmla="*/ 0 h 1312"/>
                <a:gd name="T17" fmla="*/ 2304 w 2304"/>
                <a:gd name="T18" fmla="*/ 1312 h 1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04" h="1312">
                  <a:moveTo>
                    <a:pt x="0" y="650"/>
                  </a:moveTo>
                  <a:cubicBezTo>
                    <a:pt x="82" y="532"/>
                    <a:pt x="384" y="0"/>
                    <a:pt x="576" y="3"/>
                  </a:cubicBezTo>
                  <a:cubicBezTo>
                    <a:pt x="768" y="6"/>
                    <a:pt x="1015" y="463"/>
                    <a:pt x="1152" y="670"/>
                  </a:cubicBezTo>
                  <a:cubicBezTo>
                    <a:pt x="1289" y="877"/>
                    <a:pt x="1560" y="1310"/>
                    <a:pt x="1752" y="1311"/>
                  </a:cubicBezTo>
                  <a:cubicBezTo>
                    <a:pt x="1944" y="1312"/>
                    <a:pt x="2194" y="837"/>
                    <a:pt x="2304" y="680"/>
                  </a:cubicBezTo>
                </a:path>
              </a:pathLst>
            </a:custGeom>
            <a:noFill/>
            <a:ln w="762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  <p:sp>
          <p:nvSpPr>
            <p:cNvPr id="26634" name="Line 11"/>
            <p:cNvSpPr>
              <a:spLocks noChangeShapeType="1"/>
            </p:cNvSpPr>
            <p:nvPr/>
          </p:nvSpPr>
          <p:spPr bwMode="auto">
            <a:xfrm>
              <a:off x="3573" y="2502"/>
              <a:ext cx="1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5" name="Line 12"/>
            <p:cNvSpPr>
              <a:spLocks noChangeShapeType="1"/>
            </p:cNvSpPr>
            <p:nvPr/>
          </p:nvSpPr>
          <p:spPr bwMode="auto">
            <a:xfrm>
              <a:off x="3573" y="3016"/>
              <a:ext cx="1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6" name="Line 13"/>
            <p:cNvSpPr>
              <a:spLocks noChangeShapeType="1"/>
            </p:cNvSpPr>
            <p:nvPr/>
          </p:nvSpPr>
          <p:spPr bwMode="auto">
            <a:xfrm>
              <a:off x="3573" y="2012"/>
              <a:ext cx="1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3573" y="2015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8" name="Line 15"/>
            <p:cNvSpPr>
              <a:spLocks noChangeShapeType="1"/>
            </p:cNvSpPr>
            <p:nvPr/>
          </p:nvSpPr>
          <p:spPr bwMode="auto">
            <a:xfrm>
              <a:off x="4036" y="2013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9" name="Line 16"/>
            <p:cNvSpPr>
              <a:spLocks noChangeShapeType="1"/>
            </p:cNvSpPr>
            <p:nvPr/>
          </p:nvSpPr>
          <p:spPr bwMode="auto">
            <a:xfrm>
              <a:off x="4977" y="2015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0" name="Line 17"/>
            <p:cNvSpPr>
              <a:spLocks noChangeShapeType="1"/>
            </p:cNvSpPr>
            <p:nvPr/>
          </p:nvSpPr>
          <p:spPr bwMode="auto">
            <a:xfrm>
              <a:off x="4493" y="2015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1" name="Line 18"/>
            <p:cNvSpPr>
              <a:spLocks noChangeShapeType="1"/>
            </p:cNvSpPr>
            <p:nvPr/>
          </p:nvSpPr>
          <p:spPr bwMode="auto">
            <a:xfrm>
              <a:off x="5411" y="2015"/>
              <a:ext cx="0" cy="10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2" name="Line 19"/>
            <p:cNvSpPr>
              <a:spLocks noChangeShapeType="1"/>
            </p:cNvSpPr>
            <p:nvPr/>
          </p:nvSpPr>
          <p:spPr bwMode="auto">
            <a:xfrm flipV="1">
              <a:off x="4214" y="1692"/>
              <a:ext cx="203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3" name="Text Box 20"/>
            <p:cNvSpPr txBox="1">
              <a:spLocks noChangeArrowheads="1"/>
            </p:cNvSpPr>
            <p:nvPr/>
          </p:nvSpPr>
          <p:spPr bwMode="auto">
            <a:xfrm>
              <a:off x="4169" y="1544"/>
              <a:ext cx="80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5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20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pl-PL" altLang="pl-PL" sz="1200">
                  <a:solidFill>
                    <a:schemeClr val="tx1"/>
                  </a:solidFill>
                  <a:latin typeface="Arial" pitchFamily="34" charset="0"/>
                </a:rPr>
                <a:t>Napięcie sieci</a:t>
              </a:r>
              <a:endParaRPr lang="en-US" altLang="pl-PL" sz="12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644" name="Text Box 21"/>
            <p:cNvSpPr txBox="1">
              <a:spLocks noChangeArrowheads="1"/>
            </p:cNvSpPr>
            <p:nvPr/>
          </p:nvSpPr>
          <p:spPr bwMode="auto">
            <a:xfrm>
              <a:off x="3189" y="3111"/>
              <a:ext cx="1438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5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200">
                  <a:solidFill>
                    <a:schemeClr val="tx1"/>
                  </a:solidFill>
                  <a:latin typeface="Arial" pitchFamily="34" charset="0"/>
                </a:rPr>
                <a:t>Zmniejszone napięcie</a:t>
              </a:r>
              <a:r>
                <a:rPr lang="en-US" altLang="pl-PL" sz="1200">
                  <a:solidFill>
                    <a:schemeClr val="tx1"/>
                  </a:solidFill>
                  <a:latin typeface="Arial" pitchFamily="34" charset="0"/>
                </a:rPr>
                <a:t> (INV)</a:t>
              </a:r>
            </a:p>
          </p:txBody>
        </p:sp>
        <p:sp>
          <p:nvSpPr>
            <p:cNvPr id="26645" name="Line 22"/>
            <p:cNvSpPr>
              <a:spLocks noChangeShapeType="1"/>
            </p:cNvSpPr>
            <p:nvPr/>
          </p:nvSpPr>
          <p:spPr bwMode="auto">
            <a:xfrm flipH="1">
              <a:off x="3747" y="2638"/>
              <a:ext cx="86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46" name="Text Box 23"/>
            <p:cNvSpPr txBox="1">
              <a:spLocks noChangeArrowheads="1"/>
            </p:cNvSpPr>
            <p:nvPr/>
          </p:nvSpPr>
          <p:spPr bwMode="auto">
            <a:xfrm>
              <a:off x="4582" y="1742"/>
              <a:ext cx="1168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5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20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pl-PL" altLang="pl-PL" sz="1200">
                  <a:solidFill>
                    <a:schemeClr val="tx1"/>
                  </a:solidFill>
                  <a:latin typeface="Arial" pitchFamily="34" charset="0"/>
                </a:rPr>
                <a:t>Dostarczane napięcie</a:t>
              </a:r>
              <a:endParaRPr lang="en-US" altLang="pl-PL" sz="12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26647" name="Line 24"/>
            <p:cNvSpPr>
              <a:spLocks noChangeShapeType="1"/>
            </p:cNvSpPr>
            <p:nvPr/>
          </p:nvSpPr>
          <p:spPr bwMode="auto">
            <a:xfrm flipH="1" flipV="1">
              <a:off x="4993" y="1934"/>
              <a:ext cx="331" cy="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F7C19AB-7991-4834-8367-A0972147367A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841375" y="149225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ComEC: </a:t>
            </a: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Schemat blokowy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pSp>
        <p:nvGrpSpPr>
          <p:cNvPr id="27652" name="Group 16"/>
          <p:cNvGrpSpPr>
            <a:grpSpLocks/>
          </p:cNvGrpSpPr>
          <p:nvPr/>
        </p:nvGrpSpPr>
        <p:grpSpPr bwMode="auto">
          <a:xfrm>
            <a:off x="754063" y="1276350"/>
            <a:ext cx="7388225" cy="4964113"/>
            <a:chOff x="754751" y="1276940"/>
            <a:chExt cx="7387440" cy="4963422"/>
          </a:xfrm>
        </p:grpSpPr>
        <p:grpSp>
          <p:nvGrpSpPr>
            <p:cNvPr id="27653" name="Group 15"/>
            <p:cNvGrpSpPr>
              <a:grpSpLocks/>
            </p:cNvGrpSpPr>
            <p:nvPr/>
          </p:nvGrpSpPr>
          <p:grpSpPr bwMode="auto">
            <a:xfrm>
              <a:off x="754751" y="1276940"/>
              <a:ext cx="7387440" cy="4963422"/>
              <a:chOff x="754751" y="1276940"/>
              <a:chExt cx="7387440" cy="4963422"/>
            </a:xfrm>
          </p:grpSpPr>
          <p:pic>
            <p:nvPicPr>
              <p:cNvPr id="27658" name="Picture 97"/>
              <p:cNvPicPr>
                <a:picLocks noChangeAspect="1" noChangeArrowheads="1"/>
              </p:cNvPicPr>
              <p:nvPr/>
            </p:nvPicPr>
            <p:blipFill>
              <a:blip r:embed="rId5">
                <a:lum bright="-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751" y="1276940"/>
                <a:ext cx="7387440" cy="4963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 bwMode="auto">
              <a:xfrm>
                <a:off x="4043702" y="3146755"/>
                <a:ext cx="934938" cy="32221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1</a:t>
                </a: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0 V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000843" y="3961029"/>
                <a:ext cx="992083" cy="30634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    5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V</a:t>
                </a: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000843" y="4872127"/>
                <a:ext cx="1006368" cy="3238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    2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.5V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000843" y="5718147"/>
                <a:ext cx="1006368" cy="3349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pl-PL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    </a:t>
                </a:r>
                <a:r>
                  <a:rPr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charset="0"/>
                    <a:ea typeface="Geneva" pitchFamily="1" charset="-128"/>
                    <a:cs typeface="Arial" charset="0"/>
                  </a:rPr>
                  <a:t>2.5V</a:t>
                </a:r>
              </a:p>
            </p:txBody>
          </p:sp>
        </p:grpSp>
        <p:sp>
          <p:nvSpPr>
            <p:cNvPr id="27654" name="Rectangle 9"/>
            <p:cNvSpPr>
              <a:spLocks noChangeArrowheads="1"/>
            </p:cNvSpPr>
            <p:nvPr/>
          </p:nvSpPr>
          <p:spPr bwMode="auto">
            <a:xfrm>
              <a:off x="6056438" y="1757886"/>
              <a:ext cx="1990513" cy="528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Napięcie wyjścia</a:t>
              </a:r>
              <a:endParaRPr lang="en-US" altLang="pl-PL" sz="1400">
                <a:solidFill>
                  <a:srgbClr val="40404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210</a:t>
              </a:r>
              <a:r>
                <a:rPr lang="en-US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V – 230V</a:t>
              </a:r>
            </a:p>
          </p:txBody>
        </p:sp>
        <p:sp>
          <p:nvSpPr>
            <p:cNvPr id="27655" name="Rectangle 11"/>
            <p:cNvSpPr>
              <a:spLocks noChangeArrowheads="1"/>
            </p:cNvSpPr>
            <p:nvPr/>
          </p:nvSpPr>
          <p:spPr bwMode="auto">
            <a:xfrm>
              <a:off x="5577064" y="2743586"/>
              <a:ext cx="1253992" cy="944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Redukcja</a:t>
              </a:r>
              <a:r>
                <a:rPr lang="en-US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napięcia</a:t>
              </a:r>
              <a:endParaRPr lang="en-US" altLang="pl-PL" sz="1400">
                <a:solidFill>
                  <a:srgbClr val="404040"/>
                </a:solidFill>
                <a:latin typeface="Tahoma" pitchFamily="34" charset="0"/>
                <a:cs typeface="Tahoma" pitchFamily="34" charset="0"/>
              </a:endParaRP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do 23</a:t>
              </a:r>
              <a:r>
                <a:rPr lang="en-US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965866" y="2467399"/>
              <a:ext cx="731760" cy="526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Wejście</a:t>
              </a:r>
              <a:endParaRPr lang="en-US" altLang="pl-PL" sz="1400">
                <a:solidFill>
                  <a:srgbClr val="404040"/>
                </a:solidFill>
                <a:latin typeface="Tahoma" pitchFamily="34" charset="0"/>
                <a:cs typeface="Tahoma" pitchFamily="34" charset="0"/>
              </a:endParaRP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400">
                  <a:solidFill>
                    <a:srgbClr val="404040"/>
                  </a:solidFill>
                  <a:latin typeface="Tahoma" pitchFamily="34" charset="0"/>
                  <a:cs typeface="Tahoma" pitchFamily="34" charset="0"/>
                </a:rPr>
                <a:t>230V</a:t>
              </a:r>
            </a:p>
          </p:txBody>
        </p:sp>
        <p:sp>
          <p:nvSpPr>
            <p:cNvPr id="27657" name="Rounded Rectangle 14"/>
            <p:cNvSpPr>
              <a:spLocks noChangeArrowheads="1"/>
            </p:cNvSpPr>
            <p:nvPr/>
          </p:nvSpPr>
          <p:spPr bwMode="auto">
            <a:xfrm>
              <a:off x="2952750" y="1358900"/>
              <a:ext cx="1104900" cy="3429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5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Kontroler</a:t>
              </a:r>
              <a:endParaRPr lang="en-US" altLang="pl-PL" sz="15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10648" r="10899" b="11116"/>
          <a:stretch>
            <a:fillRect/>
          </a:stretch>
        </p:blipFill>
        <p:spPr bwMode="auto">
          <a:xfrm>
            <a:off x="6318250" y="2341563"/>
            <a:ext cx="26209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917575" y="88900"/>
            <a:ext cx="8226425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 jego misja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920875"/>
            <a:ext cx="7954963" cy="4438650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2060"/>
                </a:solidFill>
              </a:rPr>
              <a:t>Kontrola zużycia energii elektrycznej w obiekcie</a:t>
            </a:r>
            <a:endParaRPr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Zmniejszenie przez sterownie napięciem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Zmniejszenie rachunków za </a:t>
            </a:r>
            <a:r>
              <a:rPr lang="en-US" sz="2000" dirty="0" smtClean="0">
                <a:solidFill>
                  <a:srgbClr val="002060"/>
                </a:solidFill>
              </a:rPr>
              <a:t>(kWh)</a:t>
            </a: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Zmniejszenie awarii sprzętu elektrycznego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Zwiększenie trwałości urządzeń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Poprawa jakości systemów zasilania</a:t>
            </a:r>
            <a:endParaRPr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Zmniejszenie energii w szczycie</a:t>
            </a:r>
            <a:r>
              <a:rPr lang="en-US" sz="2000" dirty="0" smtClean="0">
                <a:solidFill>
                  <a:srgbClr val="002060"/>
                </a:solidFill>
              </a:rPr>
              <a:t> (kVA)</a:t>
            </a: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Eliminowanie spadków i skoków napięcia = stabilizacja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Filtruje zakłócenia elektryczne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Zwalcza harmoniczne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1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Przyczynia się do ekologii środowiska (CO2)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49076" y="1097280"/>
            <a:ext cx="7414203" cy="686162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Uniwersalny kontroler energii dla obiektów handlowych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2288" y="1285875"/>
            <a:ext cx="8164512" cy="5149850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Zakres</a:t>
            </a:r>
            <a:r>
              <a:rPr lang="en-US" sz="2600" dirty="0" smtClean="0">
                <a:solidFill>
                  <a:srgbClr val="002060"/>
                </a:solidFill>
              </a:rPr>
              <a:t>:  3x80A – 3x</a:t>
            </a:r>
            <a:r>
              <a:rPr lang="pl-PL" sz="2600" dirty="0" smtClean="0">
                <a:solidFill>
                  <a:srgbClr val="002060"/>
                </a:solidFill>
              </a:rPr>
              <a:t>80</a:t>
            </a:r>
            <a:r>
              <a:rPr lang="en-US" sz="2600" dirty="0" smtClean="0">
                <a:solidFill>
                  <a:srgbClr val="002060"/>
                </a:solidFill>
              </a:rPr>
              <a:t>0A </a:t>
            </a: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Napięcie stabilizowane do wszystkich odb.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Zapewnia sterowaniem napięcia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Regulacja napięcia do</a:t>
            </a:r>
            <a:r>
              <a:rPr lang="en-US" sz="2000" dirty="0" smtClean="0">
                <a:solidFill>
                  <a:srgbClr val="002060"/>
                </a:solidFill>
              </a:rPr>
              <a:t> 2</a:t>
            </a:r>
            <a:r>
              <a:rPr lang="pl-PL" sz="2000" dirty="0" smtClean="0">
                <a:solidFill>
                  <a:srgbClr val="002060"/>
                </a:solidFill>
              </a:rPr>
              <a:t>3</a:t>
            </a:r>
            <a:r>
              <a:rPr lang="en-US" sz="2000" dirty="0" smtClean="0">
                <a:solidFill>
                  <a:srgbClr val="002060"/>
                </a:solidFill>
              </a:rPr>
              <a:t>V</a:t>
            </a:r>
          </a:p>
          <a:p>
            <a:pPr lvl="1">
              <a:spcBef>
                <a:spcPts val="300"/>
              </a:spcBef>
              <a:defRPr/>
            </a:pPr>
            <a:r>
              <a:rPr lang="pl-PL" sz="2000" dirty="0" smtClean="0">
                <a:solidFill>
                  <a:srgbClr val="002060"/>
                </a:solidFill>
              </a:rPr>
              <a:t>Regulacja skokowa co</a:t>
            </a:r>
            <a:r>
              <a:rPr lang="en-US" sz="2000" dirty="0" smtClean="0">
                <a:solidFill>
                  <a:srgbClr val="002060"/>
                </a:solidFill>
              </a:rPr>
              <a:t> 2.5V</a:t>
            </a: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Instalacja za głównym wyłącznikiem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Wbudowany ręczny i automatyczny bypass</a:t>
            </a:r>
            <a:endParaRPr lang="en-US" sz="26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Programowane liczniki oszczędności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dzień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pl-PL" sz="2000" dirty="0" smtClean="0">
                <a:solidFill>
                  <a:srgbClr val="002060"/>
                </a:solidFill>
              </a:rPr>
              <a:t>tydzień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pl-PL" sz="2000" dirty="0" smtClean="0">
                <a:solidFill>
                  <a:srgbClr val="002060"/>
                </a:solidFill>
              </a:rPr>
              <a:t>miesiąc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pl-PL" sz="2000" dirty="0" smtClean="0">
                <a:solidFill>
                  <a:srgbClr val="002060"/>
                </a:solidFill>
              </a:rPr>
              <a:t>i rok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sz="2600" dirty="0" smtClean="0">
                <a:solidFill>
                  <a:srgbClr val="002060"/>
                </a:solidFill>
              </a:rPr>
              <a:t>Kontrola pomiarów elektrycznych na wszystkich 3 faz.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E482ABC-6847-405E-BCDF-0D770673D128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"/>
          <a:stretch>
            <a:fillRect/>
          </a:stretch>
        </p:blipFill>
        <p:spPr bwMode="auto">
          <a:xfrm>
            <a:off x="7075488" y="1081088"/>
            <a:ext cx="189071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mEC A 80A_l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6218238" y="2441575"/>
            <a:ext cx="1357312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917575" y="-26988"/>
            <a:ext cx="8226425" cy="89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u="sng" dirty="0">
                <a:solidFill>
                  <a:srgbClr val="002060"/>
                </a:solidFill>
                <a:latin typeface="+mj-lt"/>
                <a:ea typeface="+mj-ea"/>
              </a:rPr>
              <a:t>ComEC </a:t>
            </a:r>
            <a:r>
              <a:rPr lang="pl-PL" sz="2800" b="1" u="sng" dirty="0">
                <a:solidFill>
                  <a:srgbClr val="002060"/>
                </a:solidFill>
                <a:latin typeface="+mj-lt"/>
                <a:ea typeface="+mj-ea"/>
              </a:rPr>
              <a:t> wszystko w jednym systemie</a:t>
            </a:r>
            <a:endParaRPr lang="en-US" sz="2800" b="1" u="sng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2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8D7F9AE-B159-43CB-9DC9-6913571F5AA7}" type="slidenum">
              <a:rPr lang="he-IL" altLang="pl-PL" sz="1200" smtClean="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pl-PL" sz="1200" smtClean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4" name="Symbol zastępczy zawartości 4"/>
          <p:cNvGraphicFramePr>
            <a:graphicFrameLocks/>
          </p:cNvGraphicFramePr>
          <p:nvPr/>
        </p:nvGraphicFramePr>
        <p:xfrm>
          <a:off x="434975" y="1257300"/>
          <a:ext cx="8280399" cy="49911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355"/>
                <a:gridCol w="1325573"/>
                <a:gridCol w="1325573"/>
                <a:gridCol w="2462898"/>
              </a:tblGrid>
              <a:tr h="46438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Model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Moc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Waga 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Wymiary w mm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2060"/>
                          </a:solidFill>
                          <a:effectLst/>
                        </a:rPr>
                        <a:t>ComEC 80A/20V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55kW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56kg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chemeClr val="tx1"/>
                          </a:solidFill>
                          <a:effectLst/>
                        </a:rPr>
                        <a:t>610x255x400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125A/20V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86kW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74kg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645x320x540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160A/20V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110kW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127kg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780x305x590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250A/20V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173kW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235kg</a:t>
                      </a:r>
                      <a:endParaRPr lang="pl-PL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1500x455x800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320A/20V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242kW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265kg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1500x455x800</a:t>
                      </a:r>
                      <a:endParaRPr lang="pl-PL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Model 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Moc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Waga 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Wymiary w mm</a:t>
                      </a:r>
                      <a:endParaRPr lang="pl-PL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92D050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400A/23V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276kW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475kg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1800x650x900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630A/23V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435kW</a:t>
                      </a:r>
                      <a:endParaRPr lang="pl-PL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850kg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1700x750x1600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/>
                </a:tc>
              </a:tr>
              <a:tr h="50296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ComEC 800A/23V</a:t>
                      </a:r>
                      <a:endParaRPr lang="pl-PL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72B2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550kW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970kg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1700x750x1600</a:t>
                      </a:r>
                      <a:endParaRPr lang="pl-PL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10" marR="67910" marT="0" marB="0" anchor="ctr">
                    <a:solidFill>
                      <a:srgbClr val="CBE5E7"/>
                    </a:solidFill>
                  </a:tcPr>
                </a:tc>
              </a:tr>
            </a:tbl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48354" y="261252"/>
            <a:ext cx="8229600" cy="892175"/>
          </a:xfrm>
          <a:noFill/>
        </p:spPr>
        <p:txBody>
          <a:bodyPr/>
          <a:lstStyle/>
          <a:p>
            <a:pPr>
              <a:defRPr/>
            </a:pP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Lista modeli ComEC </a:t>
            </a:r>
            <a:endParaRPr lang="pl-PL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0"/>
          <p:cNvSpPr>
            <a:spLocks noChangeArrowheads="1"/>
          </p:cNvSpPr>
          <p:nvPr/>
        </p:nvSpPr>
        <p:spPr bwMode="auto">
          <a:xfrm>
            <a:off x="0" y="4351338"/>
            <a:ext cx="9144000" cy="2224087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pl-PL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917575" y="60325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Stabilizacja napięcia</a:t>
            </a:r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8913" y="1608138"/>
            <a:ext cx="8583612" cy="2727325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Reguluje napięcie na odpowiednim poziomie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spcBef>
                <a:spcPts val="1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Domyślnie 215V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Stabilizacja nap. Wyjściowego </a:t>
            </a:r>
            <a:r>
              <a:rPr lang="en-US" sz="2400" dirty="0" smtClean="0">
                <a:solidFill>
                  <a:srgbClr val="002060"/>
                </a:solidFill>
              </a:rPr>
              <a:t>(±2.5V) </a:t>
            </a: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Czym wyższe napięcie oszczędność wyższa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Utrzymuje odpowiedni poziom napięcia przy spadkach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en-US" sz="2400" dirty="0"/>
          </a:p>
        </p:txBody>
      </p:sp>
      <p:sp>
        <p:nvSpPr>
          <p:cNvPr id="3174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169C8D7-6E57-4479-8715-2E25DEB50D72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1750" name="Group 54"/>
          <p:cNvGrpSpPr>
            <a:grpSpLocks/>
          </p:cNvGrpSpPr>
          <p:nvPr/>
        </p:nvGrpSpPr>
        <p:grpSpPr bwMode="auto">
          <a:xfrm>
            <a:off x="5721350" y="1358900"/>
            <a:ext cx="3468688" cy="2511425"/>
            <a:chOff x="5761860" y="2276570"/>
            <a:chExt cx="3001140" cy="1915224"/>
          </a:xfrm>
        </p:grpSpPr>
        <p:sp>
          <p:nvSpPr>
            <p:cNvPr id="31754" name="Freeform 63" descr="Light upward diagonal"/>
            <p:cNvSpPr>
              <a:spLocks/>
            </p:cNvSpPr>
            <p:nvPr/>
          </p:nvSpPr>
          <p:spPr bwMode="auto">
            <a:xfrm>
              <a:off x="6309560" y="2362200"/>
              <a:ext cx="2285125" cy="1828800"/>
            </a:xfrm>
            <a:custGeom>
              <a:avLst/>
              <a:gdLst>
                <a:gd name="T0" fmla="*/ 0 w 3446"/>
                <a:gd name="T1" fmla="*/ 2147483647 h 1786"/>
                <a:gd name="T2" fmla="*/ 0 w 3446"/>
                <a:gd name="T3" fmla="*/ 2147483647 h 1786"/>
                <a:gd name="T4" fmla="*/ 2147483647 w 3446"/>
                <a:gd name="T5" fmla="*/ 2147483647 h 1786"/>
                <a:gd name="T6" fmla="*/ 2147483647 w 3446"/>
                <a:gd name="T7" fmla="*/ 2147483647 h 1786"/>
                <a:gd name="T8" fmla="*/ 2147483647 w 3446"/>
                <a:gd name="T9" fmla="*/ 2147483647 h 1786"/>
                <a:gd name="T10" fmla="*/ 2147483647 w 3446"/>
                <a:gd name="T11" fmla="*/ 2147483647 h 1786"/>
                <a:gd name="T12" fmla="*/ 2147483647 w 3446"/>
                <a:gd name="T13" fmla="*/ 2147483647 h 1786"/>
                <a:gd name="T14" fmla="*/ 2147483647 w 3446"/>
                <a:gd name="T15" fmla="*/ 2147483647 h 1786"/>
                <a:gd name="T16" fmla="*/ 2147483647 w 3446"/>
                <a:gd name="T17" fmla="*/ 2147483647 h 1786"/>
                <a:gd name="T18" fmla="*/ 2147483647 w 3446"/>
                <a:gd name="T19" fmla="*/ 2147483647 h 1786"/>
                <a:gd name="T20" fmla="*/ 2147483647 w 3446"/>
                <a:gd name="T21" fmla="*/ 2147483647 h 1786"/>
                <a:gd name="T22" fmla="*/ 2147483647 w 3446"/>
                <a:gd name="T23" fmla="*/ 2147483647 h 1786"/>
                <a:gd name="T24" fmla="*/ 2147483647 w 3446"/>
                <a:gd name="T25" fmla="*/ 2147483647 h 1786"/>
                <a:gd name="T26" fmla="*/ 2147483647 w 3446"/>
                <a:gd name="T27" fmla="*/ 2147483647 h 1786"/>
                <a:gd name="T28" fmla="*/ 2147483647 w 3446"/>
                <a:gd name="T29" fmla="*/ 2147483647 h 1786"/>
                <a:gd name="T30" fmla="*/ 2147483647 w 3446"/>
                <a:gd name="T31" fmla="*/ 2147483647 h 17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46"/>
                <a:gd name="T49" fmla="*/ 0 h 1786"/>
                <a:gd name="T50" fmla="*/ 3446 w 3446"/>
                <a:gd name="T51" fmla="*/ 1786 h 17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46" h="1786">
                  <a:moveTo>
                    <a:pt x="0" y="1786"/>
                  </a:moveTo>
                  <a:lnTo>
                    <a:pt x="0" y="308"/>
                  </a:lnTo>
                  <a:lnTo>
                    <a:pt x="436" y="183"/>
                  </a:lnTo>
                  <a:cubicBezTo>
                    <a:pt x="549" y="189"/>
                    <a:pt x="554" y="346"/>
                    <a:pt x="676" y="346"/>
                  </a:cubicBezTo>
                  <a:cubicBezTo>
                    <a:pt x="798" y="346"/>
                    <a:pt x="1028" y="167"/>
                    <a:pt x="1166" y="183"/>
                  </a:cubicBezTo>
                  <a:cubicBezTo>
                    <a:pt x="1304" y="199"/>
                    <a:pt x="1414" y="439"/>
                    <a:pt x="1502" y="442"/>
                  </a:cubicBezTo>
                  <a:cubicBezTo>
                    <a:pt x="1590" y="445"/>
                    <a:pt x="1595" y="228"/>
                    <a:pt x="1694" y="202"/>
                  </a:cubicBezTo>
                  <a:cubicBezTo>
                    <a:pt x="1793" y="176"/>
                    <a:pt x="2006" y="317"/>
                    <a:pt x="2097" y="288"/>
                  </a:cubicBezTo>
                  <a:cubicBezTo>
                    <a:pt x="2188" y="259"/>
                    <a:pt x="2180" y="0"/>
                    <a:pt x="2241" y="29"/>
                  </a:cubicBezTo>
                  <a:cubicBezTo>
                    <a:pt x="2302" y="58"/>
                    <a:pt x="2396" y="415"/>
                    <a:pt x="2462" y="461"/>
                  </a:cubicBezTo>
                  <a:lnTo>
                    <a:pt x="2635" y="308"/>
                  </a:lnTo>
                  <a:lnTo>
                    <a:pt x="2817" y="442"/>
                  </a:lnTo>
                  <a:cubicBezTo>
                    <a:pt x="2876" y="429"/>
                    <a:pt x="2920" y="175"/>
                    <a:pt x="2990" y="231"/>
                  </a:cubicBezTo>
                  <a:cubicBezTo>
                    <a:pt x="3060" y="287"/>
                    <a:pt x="3166" y="767"/>
                    <a:pt x="3240" y="778"/>
                  </a:cubicBezTo>
                  <a:cubicBezTo>
                    <a:pt x="3314" y="789"/>
                    <a:pt x="3402" y="131"/>
                    <a:pt x="3436" y="299"/>
                  </a:cubicBezTo>
                  <a:lnTo>
                    <a:pt x="3446" y="1786"/>
                  </a:lnTo>
                </a:path>
              </a:pathLst>
            </a:custGeom>
            <a:pattFill prst="ltUpDiag">
              <a:fgClr>
                <a:srgbClr val="00CC00"/>
              </a:fgClr>
              <a:bgClr>
                <a:srgbClr val="FFFFFF"/>
              </a:bgClr>
            </a:pattFill>
            <a:ln w="2857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5" name="Line 35"/>
            <p:cNvSpPr>
              <a:spLocks noChangeShapeType="1"/>
            </p:cNvSpPr>
            <p:nvPr/>
          </p:nvSpPr>
          <p:spPr bwMode="auto">
            <a:xfrm>
              <a:off x="6907698" y="3443506"/>
              <a:ext cx="0" cy="737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6" name="Line 36"/>
            <p:cNvSpPr>
              <a:spLocks noChangeShapeType="1"/>
            </p:cNvSpPr>
            <p:nvPr/>
          </p:nvSpPr>
          <p:spPr bwMode="auto">
            <a:xfrm>
              <a:off x="8036335" y="3433267"/>
              <a:ext cx="0" cy="737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7" name="Rectangle 57"/>
            <p:cNvSpPr>
              <a:spLocks noChangeArrowheads="1"/>
            </p:cNvSpPr>
            <p:nvPr/>
          </p:nvSpPr>
          <p:spPr bwMode="auto">
            <a:xfrm>
              <a:off x="6312213" y="3296055"/>
              <a:ext cx="2291756" cy="884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pl-PL" sz="12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1758" name="Line 58"/>
            <p:cNvSpPr>
              <a:spLocks noChangeShapeType="1"/>
            </p:cNvSpPr>
            <p:nvPr/>
          </p:nvSpPr>
          <p:spPr bwMode="auto">
            <a:xfrm>
              <a:off x="6318844" y="3306295"/>
              <a:ext cx="229175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9" name="Line 60"/>
            <p:cNvSpPr>
              <a:spLocks noChangeShapeType="1"/>
            </p:cNvSpPr>
            <p:nvPr/>
          </p:nvSpPr>
          <p:spPr bwMode="auto">
            <a:xfrm>
              <a:off x="8603969" y="3306295"/>
              <a:ext cx="0" cy="8847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0" name="Line 61"/>
            <p:cNvSpPr>
              <a:spLocks noChangeShapeType="1"/>
            </p:cNvSpPr>
            <p:nvPr/>
          </p:nvSpPr>
          <p:spPr bwMode="auto">
            <a:xfrm>
              <a:off x="6312213" y="2757450"/>
              <a:ext cx="22599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1" name="Text Box 62"/>
            <p:cNvSpPr txBox="1">
              <a:spLocks noChangeArrowheads="1"/>
            </p:cNvSpPr>
            <p:nvPr/>
          </p:nvSpPr>
          <p:spPr bwMode="auto">
            <a:xfrm>
              <a:off x="5761860" y="2732802"/>
              <a:ext cx="1067361" cy="22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400">
                  <a:solidFill>
                    <a:schemeClr val="tx1"/>
                  </a:solidFill>
                  <a:latin typeface="Arial" pitchFamily="34" charset="0"/>
                </a:rPr>
                <a:t>230 V</a:t>
              </a:r>
            </a:p>
          </p:txBody>
        </p:sp>
        <p:sp>
          <p:nvSpPr>
            <p:cNvPr id="31762" name="Text Box 64"/>
            <p:cNvSpPr txBox="1">
              <a:spLocks noChangeArrowheads="1"/>
            </p:cNvSpPr>
            <p:nvPr/>
          </p:nvSpPr>
          <p:spPr bwMode="auto">
            <a:xfrm>
              <a:off x="6268378" y="3377918"/>
              <a:ext cx="2364947" cy="21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200">
                  <a:solidFill>
                    <a:schemeClr val="tx1"/>
                  </a:solidFill>
                  <a:latin typeface="Arial" pitchFamily="34" charset="0"/>
                </a:rPr>
                <a:t>Napięcie stabilizowane</a:t>
              </a:r>
              <a:r>
                <a:rPr lang="en-US" altLang="pl-PL" sz="1200">
                  <a:solidFill>
                    <a:schemeClr val="tx1"/>
                  </a:solidFill>
                  <a:latin typeface="Arial" pitchFamily="34" charset="0"/>
                </a:rPr>
                <a:t> 215V ± 2.5V</a:t>
              </a:r>
            </a:p>
          </p:txBody>
        </p:sp>
        <p:sp>
          <p:nvSpPr>
            <p:cNvPr id="31763" name="Text Box 65"/>
            <p:cNvSpPr txBox="1">
              <a:spLocks noChangeArrowheads="1"/>
            </p:cNvSpPr>
            <p:nvPr/>
          </p:nvSpPr>
          <p:spPr bwMode="auto">
            <a:xfrm>
              <a:off x="6044058" y="3083065"/>
              <a:ext cx="762000" cy="22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400">
                  <a:solidFill>
                    <a:schemeClr val="tx1"/>
                  </a:solidFill>
                  <a:latin typeface="Arial" pitchFamily="34" charset="0"/>
                </a:rPr>
                <a:t>215</a:t>
              </a:r>
              <a:r>
                <a:rPr lang="en-US" altLang="pl-PL" sz="1200">
                  <a:solidFill>
                    <a:schemeClr val="tx1"/>
                  </a:solidFill>
                  <a:latin typeface="Arial" pitchFamily="34" charset="0"/>
                </a:rPr>
                <a:t> V</a:t>
              </a:r>
            </a:p>
          </p:txBody>
        </p:sp>
        <p:cxnSp>
          <p:nvCxnSpPr>
            <p:cNvPr id="31764" name="Straight Connector 42"/>
            <p:cNvCxnSpPr>
              <a:cxnSpLocks noChangeShapeType="1"/>
            </p:cNvCxnSpPr>
            <p:nvPr/>
          </p:nvCxnSpPr>
          <p:spPr bwMode="auto">
            <a:xfrm rot="5400000" flipH="1" flipV="1">
              <a:off x="5433552" y="3314700"/>
              <a:ext cx="17526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5" name="Straight Connector 51"/>
            <p:cNvCxnSpPr>
              <a:cxnSpLocks noChangeShapeType="1"/>
            </p:cNvCxnSpPr>
            <p:nvPr/>
          </p:nvCxnSpPr>
          <p:spPr bwMode="auto">
            <a:xfrm>
              <a:off x="6324601" y="4189412"/>
              <a:ext cx="2438399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6" name="Text Box 64"/>
            <p:cNvSpPr txBox="1">
              <a:spLocks noChangeArrowheads="1"/>
            </p:cNvSpPr>
            <p:nvPr/>
          </p:nvSpPr>
          <p:spPr bwMode="auto">
            <a:xfrm>
              <a:off x="6271553" y="2276570"/>
              <a:ext cx="1484263" cy="23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chemeClr val="tx1"/>
                  </a:solidFill>
                  <a:latin typeface="Arial" pitchFamily="34" charset="0"/>
                </a:rPr>
                <a:t>Napięcie zasilania</a:t>
              </a:r>
              <a:endParaRPr lang="en-US" altLang="pl-PL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30338" y="4365625"/>
            <a:ext cx="7713662" cy="2220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defRPr/>
            </a:pPr>
            <a:r>
              <a:rPr lang="pl-PL" sz="1800" b="1" i="1" dirty="0"/>
              <a:t>Zwykłe reduktory redukują nieprzekraczalną ilość napięcia</a:t>
            </a:r>
            <a:r>
              <a:rPr lang="en-US" sz="1800" b="1" i="1" dirty="0"/>
              <a:t>:</a:t>
            </a:r>
          </a:p>
          <a:p>
            <a:pPr marL="354013" indent="-354013">
              <a:lnSpc>
                <a:spcPts val="3200"/>
              </a:lnSpc>
              <a:spcBef>
                <a:spcPts val="2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Nie mogą maksymalizować redukcji napięcia</a:t>
            </a:r>
            <a:endParaRPr lang="en-US" sz="1800" dirty="0"/>
          </a:p>
          <a:p>
            <a:pPr marL="354013" indent="-354013">
              <a:lnSpc>
                <a:spcPts val="3200"/>
              </a:lnSpc>
              <a:spcBef>
                <a:spcPts val="2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Mogą spowodować spadki podprogowe napięcia , co ma zły wpływ na</a:t>
            </a:r>
            <a:br>
              <a:rPr lang="pl-PL" sz="1800" dirty="0"/>
            </a:br>
            <a:r>
              <a:rPr lang="pl-PL" sz="1800" dirty="0"/>
              <a:t>urządzenia</a:t>
            </a:r>
            <a:endParaRPr lang="en-US" sz="1800" dirty="0"/>
          </a:p>
          <a:p>
            <a:pPr marL="354013" indent="-354013">
              <a:lnSpc>
                <a:spcPts val="3200"/>
              </a:lnSpc>
              <a:spcBef>
                <a:spcPts val="2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Mniej oszczędzają kiedy napięcie liniowe wzrasta</a:t>
            </a:r>
            <a:r>
              <a:rPr lang="en-US" sz="1800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238" y="1135063"/>
            <a:ext cx="4838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6A300"/>
                </a:solidFill>
                <a:latin typeface="+mj-lt"/>
              </a:rPr>
              <a:t>ComEC:</a:t>
            </a:r>
          </a:p>
        </p:txBody>
      </p:sp>
      <p:pic>
        <p:nvPicPr>
          <p:cNvPr id="31753" name="Picture 6" descr="http://www.marketinginprogress.com/wp-content/uploads/2009/06/stop-sign-300x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927600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0"/>
          <p:cNvSpPr>
            <a:spLocks noChangeArrowheads="1"/>
          </p:cNvSpPr>
          <p:nvPr/>
        </p:nvSpPr>
        <p:spPr bwMode="auto">
          <a:xfrm>
            <a:off x="73025" y="4410075"/>
            <a:ext cx="8969375" cy="1976438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pl-PL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Wbudowana ochrona</a:t>
            </a:r>
            <a:endParaRPr altLang="pl-PL" u="sng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04875" y="1608138"/>
            <a:ext cx="6499225" cy="2727325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Najwyższy poziom bezpieczeństwa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Wbudowany ręczny i automatyczny </a:t>
            </a:r>
            <a:r>
              <a:rPr lang="en-US" sz="2400" dirty="0" smtClean="0">
                <a:solidFill>
                  <a:srgbClr val="002060"/>
                </a:solidFill>
              </a:rPr>
              <a:t>Bypasses</a:t>
            </a: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Zabezpieczenie przeciwzwarciowe wyjścia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Program algorytmów zapobiegania szkodom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endParaRPr lang="en-US" sz="2400" dirty="0"/>
          </a:p>
        </p:txBody>
      </p:sp>
      <p:sp>
        <p:nvSpPr>
          <p:cNvPr id="327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5E4928EA-2621-4F81-BED8-63237305AD4C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0338" y="4351338"/>
            <a:ext cx="7713662" cy="1887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defRPr/>
            </a:pPr>
            <a:r>
              <a:rPr lang="pl-PL" sz="1800" b="1" i="1" dirty="0"/>
              <a:t>Kiedy reduktor nie ma Bypassu i ochrony</a:t>
            </a:r>
            <a:r>
              <a:rPr lang="en-US" sz="1800" b="1" i="1" dirty="0"/>
              <a:t>:</a:t>
            </a:r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Jest to niebezpieczne i prowadzi do nieodwracalnych szkód</a:t>
            </a:r>
            <a:endParaRPr lang="en-US" sz="1800" dirty="0"/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Wymagają dodatkowych kosztów wdrożenia zewnętrznego przełącznika w bypass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884238" y="1135063"/>
            <a:ext cx="4838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6A300"/>
                </a:solidFill>
                <a:latin typeface="+mj-lt"/>
              </a:rPr>
              <a:t>ComEC:</a:t>
            </a:r>
          </a:p>
        </p:txBody>
      </p:sp>
      <p:pic>
        <p:nvPicPr>
          <p:cNvPr id="32776" name="Picture 2" descr="http://www.angelinarosephotography.com/blog/wp-content/uploads/2011/01/IMG_0602-510x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803775"/>
            <a:ext cx="1268412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28810" y="1187241"/>
            <a:ext cx="2913409" cy="936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0418" name="Picture 2" descr="http://www.keepingpacewithkids.org/wp-content/uploads/2011/04/Safety_first.jpg"/>
          <p:cNvPicPr>
            <a:picLocks noChangeAspect="1" noChangeArrowheads="1"/>
          </p:cNvPicPr>
          <p:nvPr/>
        </p:nvPicPr>
        <p:blipFill>
          <a:blip r:embed="rId8" cstate="print"/>
          <a:srcRect l="12396" r="11163"/>
          <a:stretch>
            <a:fillRect/>
          </a:stretch>
        </p:blipFill>
        <p:spPr bwMode="auto">
          <a:xfrm>
            <a:off x="7251584" y="2413572"/>
            <a:ext cx="1656441" cy="150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942975" y="1362075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Infrastruktura sieci</a:t>
            </a:r>
            <a:b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energetycznej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786355A3-FBB4-44B1-9CEE-C66A380DE9C9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5364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3254375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0"/>
          <p:cNvSpPr>
            <a:spLocks noChangeArrowheads="1"/>
          </p:cNvSpPr>
          <p:nvPr/>
        </p:nvSpPr>
        <p:spPr bwMode="auto">
          <a:xfrm>
            <a:off x="87313" y="4427538"/>
            <a:ext cx="8926512" cy="1871662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pl-PL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908050" y="134938"/>
            <a:ext cx="823595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Inteligentny sterownik</a:t>
            </a:r>
            <a:endParaRPr altLang="pl-PL" u="sng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39800" y="1627188"/>
            <a:ext cx="7981950" cy="2728912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  <a:effectLst/>
              </a:rPr>
              <a:t>Programowane urządzenie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  <a:effectLst/>
              </a:rPr>
              <a:t>Inteligentny system pomiarowy 3-faz</a:t>
            </a: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  <a:effectLst/>
              </a:rPr>
              <a:t>Auto-obliczanie oszczędności- dzień, tydzień, m-c, rok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  <a:effectLst/>
              </a:rPr>
              <a:t> </a:t>
            </a:r>
            <a:r>
              <a:rPr lang="pl-PL" sz="2400" dirty="0" smtClean="0">
                <a:solidFill>
                  <a:srgbClr val="002060"/>
                </a:solidFill>
                <a:effectLst/>
              </a:rPr>
              <a:t>Scenariusz oszczędności w oparciu o czas 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>
              <a:spcBef>
                <a:spcPts val="12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  <a:effectLst/>
              </a:rPr>
              <a:t>Wbudowany Astro-zegar dla wł. ośw. zewnętrznego</a:t>
            </a:r>
            <a:endParaRPr lang="en-US" sz="2400" dirty="0" smtClean="0">
              <a:solidFill>
                <a:srgbClr val="002060"/>
              </a:solidFill>
              <a:effectLst/>
            </a:endParaRPr>
          </a:p>
          <a:p>
            <a:pPr>
              <a:spcBef>
                <a:spcPts val="1500"/>
              </a:spcBef>
              <a:buFontTx/>
              <a:buNone/>
              <a:defRPr/>
            </a:pPr>
            <a:endParaRPr lang="en-US" sz="2400" dirty="0"/>
          </a:p>
        </p:txBody>
      </p:sp>
      <p:sp>
        <p:nvSpPr>
          <p:cNvPr id="337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6A359B59-1590-4388-85DD-57CEBECF2B73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7950" y="4375150"/>
            <a:ext cx="7827963" cy="1887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defRPr/>
            </a:pPr>
            <a:r>
              <a:rPr lang="pl-PL" sz="1800" b="1" i="1" dirty="0"/>
              <a:t>Gdy brak programu do sterowania urządzeniem</a:t>
            </a:r>
            <a:r>
              <a:rPr lang="en-US" sz="1800" b="1" i="1" dirty="0"/>
              <a:t>: </a:t>
            </a:r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Nie można dostroić urządzenia po zainstalowaniu</a:t>
            </a:r>
            <a:endParaRPr lang="en-US" sz="1800" dirty="0"/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5"/>
              </a:buBlip>
              <a:defRPr/>
            </a:pPr>
            <a:r>
              <a:rPr lang="pl-PL" sz="1800" dirty="0"/>
              <a:t>Nie można analizować wydajności i oszczędności urządzenia  on-line</a:t>
            </a:r>
            <a:br>
              <a:rPr lang="pl-PL" sz="1800" dirty="0"/>
            </a:br>
            <a:r>
              <a:rPr lang="pl-PL" sz="1800" dirty="0"/>
              <a:t>w czasie rzeczywistym</a:t>
            </a:r>
            <a:endParaRPr lang="en-US" sz="1800" dirty="0"/>
          </a:p>
        </p:txBody>
      </p:sp>
      <p:grpSp>
        <p:nvGrpSpPr>
          <p:cNvPr id="33799" name="Group 21"/>
          <p:cNvGrpSpPr>
            <a:grpSpLocks/>
          </p:cNvGrpSpPr>
          <p:nvPr/>
        </p:nvGrpSpPr>
        <p:grpSpPr bwMode="auto">
          <a:xfrm>
            <a:off x="198438" y="4860925"/>
            <a:ext cx="1166812" cy="1060450"/>
            <a:chOff x="198203" y="4618700"/>
            <a:chExt cx="1166923" cy="1061331"/>
          </a:xfrm>
        </p:grpSpPr>
        <p:sp>
          <p:nvSpPr>
            <p:cNvPr id="14" name="Rounded Rectangle 13"/>
            <p:cNvSpPr/>
            <p:nvPr/>
          </p:nvSpPr>
          <p:spPr bwMode="auto">
            <a:xfrm rot="2700000">
              <a:off x="314541" y="4618260"/>
              <a:ext cx="962824" cy="963705"/>
            </a:xfrm>
            <a:prstGeom prst="roundRect">
              <a:avLst>
                <a:gd name="adj" fmla="val 6296"/>
              </a:avLst>
            </a:prstGeom>
            <a:solidFill>
              <a:srgbClr val="FFE819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1" dirty="0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33806" name="TextBox 15"/>
            <p:cNvSpPr txBox="1">
              <a:spLocks noChangeArrowheads="1"/>
            </p:cNvSpPr>
            <p:nvPr/>
          </p:nvSpPr>
          <p:spPr bwMode="auto">
            <a:xfrm>
              <a:off x="198203" y="4847419"/>
              <a:ext cx="11669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300">
                  <a:solidFill>
                    <a:schemeClr val="tx1"/>
                  </a:solidFill>
                  <a:latin typeface="Franklin Gothic Medium Cond" pitchFamily="34" charset="0"/>
                </a:rPr>
                <a:t>MINDS UNDER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300">
                  <a:solidFill>
                    <a:schemeClr val="tx1"/>
                  </a:solidFill>
                  <a:latin typeface="Franklin Gothic Medium Cond" pitchFamily="34" charset="0"/>
                </a:rPr>
                <a:t>CONSTRUCTION</a:t>
              </a:r>
            </a:p>
          </p:txBody>
        </p:sp>
        <p:sp>
          <p:nvSpPr>
            <p:cNvPr id="33807" name="TextBox 19"/>
            <p:cNvSpPr txBox="1">
              <a:spLocks noChangeArrowheads="1"/>
            </p:cNvSpPr>
            <p:nvPr/>
          </p:nvSpPr>
          <p:spPr bwMode="auto">
            <a:xfrm>
              <a:off x="693174" y="5279921"/>
              <a:ext cx="2551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2000" b="0">
                  <a:solidFill>
                    <a:schemeClr val="tx1"/>
                  </a:solidFill>
                  <a:latin typeface="Impact" pitchFamily="34" charset="0"/>
                </a:rPr>
                <a:t>!</a:t>
              </a:r>
            </a:p>
          </p:txBody>
        </p:sp>
      </p:grpSp>
      <p:pic>
        <p:nvPicPr>
          <p:cNvPr id="13" name="Picture 12" descr="ComEC 160 PHSe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7327900" y="122238"/>
            <a:ext cx="1684338" cy="2205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3801" name="Group 23"/>
          <p:cNvGrpSpPr>
            <a:grpSpLocks/>
          </p:cNvGrpSpPr>
          <p:nvPr/>
        </p:nvGrpSpPr>
        <p:grpSpPr bwMode="auto">
          <a:xfrm>
            <a:off x="6145213" y="311150"/>
            <a:ext cx="2316162" cy="1679575"/>
            <a:chOff x="2248535" y="696912"/>
            <a:chExt cx="3124200" cy="2266951"/>
          </a:xfrm>
        </p:grpSpPr>
        <p:pic>
          <p:nvPicPr>
            <p:cNvPr id="33803" name="Picture 8" descr="http://www.myrealprospects.com/App_Themes/MRP/Images/magnifying_len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535" y="696912"/>
              <a:ext cx="3124200" cy="2266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18" name="Picture 6" descr="http://t0.gstatic.com/images?q=tbn:ANd9GcQy-plPs3Ua5NsO7PWejBNGE-5HdX7BV31_pxn64K4fmS3H2t08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3513616" y="730905"/>
              <a:ext cx="1736244" cy="14528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884238" y="1135063"/>
            <a:ext cx="4838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6A300"/>
                </a:solidFill>
                <a:latin typeface="+mj-lt"/>
              </a:rPr>
              <a:t>ComEC: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203450"/>
            <a:ext cx="239077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0"/>
          <p:cNvSpPr>
            <a:spLocks noChangeArrowheads="1"/>
          </p:cNvSpPr>
          <p:nvPr/>
        </p:nvSpPr>
        <p:spPr bwMode="auto">
          <a:xfrm>
            <a:off x="58738" y="4862513"/>
            <a:ext cx="9055100" cy="1436687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en-US" altLang="pl-PL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887413" y="60325"/>
            <a:ext cx="8256587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Zdalne zarządzanie energią</a:t>
            </a:r>
            <a:endParaRPr altLang="pl-PL" u="sng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6225" y="1608138"/>
            <a:ext cx="7688263" cy="2727325"/>
          </a:xfrm>
        </p:spPr>
        <p:txBody>
          <a:bodyPr/>
          <a:lstStyle/>
          <a:p>
            <a:pPr>
              <a:spcBef>
                <a:spcPts val="16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 Moduł zdalnego sterowania i monitoringu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Porównywanie zużycia i oszczędności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w dowolnym czasie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On-line, </a:t>
            </a:r>
            <a:r>
              <a:rPr lang="pl-PL" sz="2400" dirty="0" smtClean="0">
                <a:solidFill>
                  <a:srgbClr val="002060"/>
                </a:solidFill>
              </a:rPr>
              <a:t>historia raportów i przenoszenie do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Excel-a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Bef>
                <a:spcPts val="1600"/>
              </a:spcBef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On-line </a:t>
            </a:r>
            <a:r>
              <a:rPr lang="pl-PL" sz="2400" dirty="0" smtClean="0">
                <a:solidFill>
                  <a:srgbClr val="002060"/>
                </a:solidFill>
              </a:rPr>
              <a:t>wsparcie i konserwacja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348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5A960E7-2661-4FEE-A855-434D1CDB4D12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9075" y="4845050"/>
            <a:ext cx="76549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200"/>
              </a:lnSpc>
              <a:spcBef>
                <a:spcPts val="600"/>
              </a:spcBef>
              <a:defRPr/>
            </a:pPr>
            <a:r>
              <a:rPr lang="pl-PL" sz="1800" b="1" i="1" dirty="0">
                <a:solidFill>
                  <a:srgbClr val="002060"/>
                </a:solidFill>
              </a:rPr>
              <a:t>Autonomiczne regulatory napięcia</a:t>
            </a:r>
            <a:endParaRPr lang="en-US" sz="1800" b="1" i="1" dirty="0">
              <a:solidFill>
                <a:srgbClr val="002060"/>
              </a:solidFill>
            </a:endParaRPr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6"/>
              </a:buBlip>
              <a:defRPr/>
            </a:pPr>
            <a:r>
              <a:rPr lang="pl-PL" sz="1800" dirty="0">
                <a:solidFill>
                  <a:srgbClr val="002060"/>
                </a:solidFill>
              </a:rPr>
              <a:t>Przestarzałe podejście</a:t>
            </a:r>
            <a:r>
              <a:rPr lang="en-US" sz="1800" dirty="0">
                <a:solidFill>
                  <a:srgbClr val="002060"/>
                </a:solidFill>
              </a:rPr>
              <a:t>.</a:t>
            </a:r>
            <a:r>
              <a:rPr lang="pl-PL" sz="1800" dirty="0">
                <a:solidFill>
                  <a:srgbClr val="002060"/>
                </a:solidFill>
              </a:rPr>
              <a:t>Brak serwisu</a:t>
            </a:r>
            <a:endParaRPr lang="en-US" sz="1800" dirty="0">
              <a:solidFill>
                <a:srgbClr val="002060"/>
              </a:solidFill>
            </a:endParaRPr>
          </a:p>
          <a:p>
            <a:pPr marL="354013" indent="-354013">
              <a:lnSpc>
                <a:spcPts val="3200"/>
              </a:lnSpc>
              <a:spcBef>
                <a:spcPts val="600"/>
              </a:spcBef>
              <a:buSzPct val="125000"/>
              <a:buFontTx/>
              <a:buBlip>
                <a:blip r:embed="rId6"/>
              </a:buBlip>
              <a:defRPr/>
            </a:pPr>
            <a:r>
              <a:rPr lang="pl-PL" sz="1800" dirty="0">
                <a:solidFill>
                  <a:srgbClr val="002060"/>
                </a:solidFill>
              </a:rPr>
              <a:t>Brak możliwości monitorowania parametrów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  <a:r>
              <a:rPr lang="pl-PL" sz="1800" dirty="0">
                <a:solidFill>
                  <a:srgbClr val="002060"/>
                </a:solidFill>
              </a:rPr>
              <a:t>Brak raportów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238" y="1135063"/>
            <a:ext cx="4838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D6A300"/>
                </a:solidFill>
                <a:latin typeface="+mj-lt"/>
              </a:rPr>
              <a:t>ComEC:</a:t>
            </a:r>
          </a:p>
        </p:txBody>
      </p:sp>
      <p:pic>
        <p:nvPicPr>
          <p:cNvPr id="34825" name="Picture 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693738"/>
            <a:ext cx="22860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5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1617663"/>
            <a:ext cx="208438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919663"/>
            <a:ext cx="132715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41"/>
          <p:cNvGrpSpPr>
            <a:grpSpLocks/>
          </p:cNvGrpSpPr>
          <p:nvPr/>
        </p:nvGrpSpPr>
        <p:grpSpPr bwMode="auto">
          <a:xfrm>
            <a:off x="933450" y="488950"/>
            <a:ext cx="7696200" cy="6032500"/>
            <a:chOff x="143410" y="-144463"/>
            <a:chExt cx="8619591" cy="6755324"/>
          </a:xfrm>
        </p:grpSpPr>
        <p:sp>
          <p:nvSpPr>
            <p:cNvPr id="8" name="Cloud 7"/>
            <p:cNvSpPr/>
            <p:nvPr/>
          </p:nvSpPr>
          <p:spPr>
            <a:xfrm>
              <a:off x="2505221" y="2806505"/>
              <a:ext cx="1533379" cy="1143000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en-US" sz="1800" b="1" dirty="0">
                  <a:solidFill>
                    <a:srgbClr val="C00000"/>
                  </a:solidFill>
                  <a:cs typeface="Arial" pitchFamily="34" charset="0"/>
                </a:rPr>
                <a:t>GSM </a:t>
              </a:r>
            </a:p>
            <a:p>
              <a:pPr algn="ctr" rtl="1">
                <a:defRPr/>
              </a:pPr>
              <a:r>
                <a:rPr lang="en-US" sz="1800" b="1" dirty="0">
                  <a:solidFill>
                    <a:srgbClr val="C00000"/>
                  </a:solidFill>
                  <a:cs typeface="Arial" pitchFamily="34" charset="0"/>
                </a:rPr>
                <a:t>GPRS</a:t>
              </a:r>
            </a:p>
          </p:txBody>
        </p:sp>
        <p:sp>
          <p:nvSpPr>
            <p:cNvPr id="35847" name="AutoShape 4" descr="data:image/jpg;base64,/9j/4AAQSkZJRgABAQAAAQABAAD/2wCEAAkGBhQSERUUEhQWFRIUFBYXFxgYFhYWHhQUFhcXFRcZFh0cHSgeHxsjGhgWKzIgIycpLCwvFR8xNzAqNSYsMCkBCQoKDgwOGg8PGikkHyQtLikpKjA0KSksNTU1NCksLCwyNSw1LCksKTUsNSwpLCk0KTUvKS81NSwsNCwpLCouKf/AABEIAGYAZgMBIgACEQEDEQH/xAAcAAACAwADAQAAAAAAAAAAAAAABgQFBwEDCAL/xABGEAACAQIDBQUFBAQLCQAAAAABAgMAEQQSIQUGMUFhE1GBkaEHIjJxsRRCUsEjM4KyQ1NicnODkqLS8PEIFRYlNURjs9H/xAAbAQABBQEBAAAAAAAAAAAAAAAEAAECAwUGB//EACsRAAIBAwMCBQMFAAAAAAAAAAABAgMEERIhQQUxE1FhcYEykcEGIzRC8P/aAAwDAQACEQMRAD8A263Q+dFuh86LdPWlzbG2pXmOFweUSKoaaZ/eXDq3wi1/ekPJfE06WRxjt0PnRbofOk99iSDVcdjO1/EWjKk/0eW1ul6m7v7wSNL9mxSgYgKWR1uExCDiygnRhzXrepum0siyMduh86LdD50W6etYv7V/a+Y2bC4JrEXEkgOt+BVCOA68+XWCWRGibx+0LBYK4mlGcfcQ5mHz1sPE0k4j/aJwgNkgkYd5cL9AawCaZpDdiST30JATT5XCEejtk+3rASkCRZIieZsw9Df0rQNm7UixCB4HWRDzVr26HW4PQ147hwJNNO6u1sTg5BJA5U8xqQw7mHMVJRTEeprdD50W6Hzqg3O3tjx8OYDLKlhJHf4T3jvU8jV/bp61W008MQW6Hzoot09aKQjhtOXrSjuembBrKRd8TJJM57yzkKPkFCjwpslX3TpyPPpWaJIw2VgMrMoJCtlYrmBEmhIN7XAoihHU8f7krqT0RcnwN+JmSMXdlQd7MF+ppc2/tWI9lLE4Z8PPFJcX/Vs4ikseBBD2NjXOycLEpzdmpb8RGY+Zua+N8m7SOQAf9nOePNHhkH0otww8A1O51tYJvta3t+w4IhDaaa6JrqFt7zDwIH7VeZOxZySdSa1D2r484rGKo+GKGIftOokb94eVLmD2ATyoLQ8YDMi7Bs0mrXC7FJ5U3bP3XJ5UyYDdcDlVkaXmNkScDu4TypkwG6veKZXiggF5XRPmwufkOJrtwzTYjTCQFUP8PMCigd6J8T+gp5zp0lqk8ISyyshhOBkTEx8UH6VL6yYe47TTnl0IPK1axFIGUMuqsAQb8QdQaz/ae4/Zw9tHmmxaHOzOdZksRJEANApUmyjnarr2aY/tdnoNT2TPEL6HKje5frkK+VCK4p3EdcOHgnhruNNunrRRbp60UhHDLpw9ay5/+i4drfBKn/skX861LL09ay6RP+SSj+Kmbwy4oj86LtPrXuge43pS9mRsHtG3+tSRP2smT8WHxS+cRP5Us7NwWIm/UwySDvVTb+0bL6037A3OxSSrLOERFV/dz5mOZCttBYce+ti4VOKe6yYVmqznF6XgqN39jQYqHtJYldzlGbUGwjQcQanf8D4f7vap/NlYfW9dW5C5YApHFEcfJhl+qmmVR09a8Zvr67oXdSEakliT2y8Hf06dOVNNpdinj3MXlPiR/Wj/AA1Kj3KiPxyYhx3NO4H921W0Y6etSYx09atp9Uu5d6svuUyowXZEXZu7GGhN44EDfitmb+0bmrxE6etRY/l61JT5etEwqSm8zbb9QeSx2JAi04etVO7i2lxgA0GIv4mNCatA/T1qs3UGZJpbaS4iRhr91SEH7prctXCVSOjyeSnfS8l5bp60UZenrRWyUECTbmHWYQGWMTnhGXGY31Gnf0pY3YfIcVGVDBcZOCp1FmYSDT9qqnevZ4wksvbJ2mExkmfPweGfTTMNRwup5WtVFsjCTz4idDiX7L9G7tGQjSkjIMxto2VdbcxRlOmlHVwRbNMxu3FjW8jJGvezBfK5pd2hvwCjHCxS4pgDqiPkXqWtqB3CrjZu5eFjIZYBI4t78rGVvN728KvkwvQADkDwqOuMeyHEODALDhMHPG4kjEfZSuvCzsWB7wFcka8L1ZgdPWlrfeSbBySQw5Uw2NHacMwVxpKsfIFhlP0r43T3mWVBG+jjRST8QGgHzriv1F0qp/NprMX9Xp6/g0bO6g34Le/A3R/L1qSny9ahoeld6HpXK0ph00TEPT1rvVunrUJT09a4xONSJC7kKo4kn/OtaVOoCygc7bxxSIhBeWQ9nGL8XbQeA1PhVxszZ4hhSIDRFC8eJHE+Jv51n2ytqS42eSbDFe1wpHZwyAZZY3Bze9xVzb4uXCnnYW3ExSFlUo6HLJG2jROOKsPoeBrsen2k6MNdRYb48gGpNPaLLLL09aKMvT1orSKSLtTZUeIieKVMyOLEX8iO4g8D0rN939kybOx7Q4gZosQoWKXk7ISVB7nKk6dNK1LL0qv27sRMVA0Ti17FWB1jddVdeoNWQnp24EzrxeIsMqC2gI1tfvF6q/8AfYU2b3SORNjUTY+0CxbC4sZcTFbMRpnU6LNH/JbmOR0NW2G2e8bgmVMvcV1I+ebT5ii46IrciV+3YIsThsk6FUYkqx90qRwdL8Dr4+NZPtjZL4GQRSgjQGNwDaRDwI7j3jka3aZo3tmCtlNxfWx76rdvbMgx0Rhdc2t+0BH6JuRU826edPSrun/XZ9090U1qMaqWXhrdNbMzLZW9ssbKkmVlJChnNspPDM3IdT6U8B5x8WEl/ZKOPAhqzLbOBfDSmCZCxAuGXVZE4Bl/McjV/ut7TjhIXhmR5Qi/oCQQQeUbk/dHI8gLd1ZXUf01Y1X41ums90iVl1K4X7VdbrnzLvbu88mGyhsOVeS+VXdb2HFiqkkL1NqRdtbyvK5EpY25D4RfuFfOI252sjSzMzzSfEQrWA5Kg5KO6qqZszswBAJFri3KtPp3QLSzUZpap+u+Px8gVx1CtcTlBpxhj2z2+cen3LjdTbfY4oMtwGXK3Lgbj860jHY4KV2hAPfjAGJQfw2H5m3404g9wIrGlYqbim/dneTKcrag6EHmDoRWjdW7m9fI9vVUEorsbbBIHUMtirAEEHiCLg+VFK/s3xebCGLj9nleIa/cBzR/3WA8K5rBlHS2jSTGrL0oy9KMvSjL0phFHvRu39pVXiIjxUVzFJ9UfvRuY8ao9n4wYlWVlaPExe48ecqVbjY8bqdcrdaeMvSl3efdhpSMRhrJi4xYXNlmTnHJ07jyNX0qunZjMqXgynKyajjnmJ68BcVKgxANlYgjlHFc36G2tugt86h4ba6YkZSqxYmM2dJV95Oh527mFwatMNs9iP1qgf8AjUfU3+lHOSa3IldvvsP7RhbhVXERAvCq6kKo99WtyYeAIFZgpDKGHAi/nWsbb23DgYWZveciwF8zSNyB/wA6VleHw5CAEa8T0JN7etE2Gd1wZPU9KUXyRXSuh0qe8dR5ErSM2EyA6V1q5U3FTI4zI2WNWkc8FQFz6U87qeyeSRlkxoyRjUQg+8/9IRwHQa/Khq1xTpLd/BpUaU58bF57IcJJ9nmldbJNIpS+mYKuUt8ifpRT5HAFAVVAUAAAaAAaACiubqT1ycjYSwsHNugot0FFFVkgt0FFugoopCKnbu60GLsZFyyL8MqHI6fJgOHQ3FLx9n2JvYY33e8wqWt1INifCuKKsjUlFbMYlYf2Y4Yi+IMmIf8AE7suX+aEsB619H2X4H+Lcf18v/2uaKXiz82NpT7oF9l+A5xOfnNL/iqVB7PMAmowsZP8os/7xNFFM6k33bEopdkXWEwEcQtFEiDuVQv0Fd9ugooqJILdBRRRTCP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pl-PL"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8" name="AutoShape 6" descr="data:image/jpg;base64,/9j/4AAQSkZJRgABAQAAAQABAAD/2wCEAAkGBhQSERUUEhQWFRIUFBYXFxgYFhYWHhQUFhcXFRcZFh0cHSgeHxsjGhgWKzIgIycpLCwvFR8xNzAqNSYsMCkBCQoKDgwOGg8PGikkHyQtLikpKjA0KSksNTU1NCksLCwyNSw1LCksKTUsNSwpLCk0KTUvKS81NSwsNCwpLCouKf/AABEIAGYAZgMBIgACEQEDEQH/xAAcAAACAwADAQAAAAAAAAAAAAAABgQFBwEDCAL/xABGEAACAQIDBQUFBAQLCQAAAAABAgMAEQQSIQUGMUFhE1GBkaEHIjJxsRRCUsEjM4KyQ1NicnODkqLS8PEIFRYlNURjs9H/xAAbAQABBQEBAAAAAAAAAAAAAAAEAAECAwUGB//EACsRAAIBAwMCBQMFAAAAAAAAAAABAgMEERIhQQUxE1FhcYEykcEGIzRC8P/aAAwDAQACEQMRAD8A263Q+dFuh86LdPWlzbG2pXmOFweUSKoaaZ/eXDq3wi1/ekPJfE06WRxjt0PnRbofOk99iSDVcdjO1/EWjKk/0eW1ul6m7v7wSNL9mxSgYgKWR1uExCDiygnRhzXrepum0siyMduh86LdD50W6etYv7V/a+Y2bC4JrEXEkgOt+BVCOA68+XWCWRGibx+0LBYK4mlGcfcQ5mHz1sPE0k4j/aJwgNkgkYd5cL9AawCaZpDdiST30JATT5XCEejtk+3rASkCRZIieZsw9Df0rQNm7UixCB4HWRDzVr26HW4PQ147hwJNNO6u1sTg5BJA5U8xqQw7mHMVJRTEeprdD50W6Hzqg3O3tjx8OYDLKlhJHf4T3jvU8jV/bp61W008MQW6Hzoot09aKQjhtOXrSjuembBrKRd8TJJM57yzkKPkFCjwpslX3TpyPPpWaJIw2VgMrMoJCtlYrmBEmhIN7XAoihHU8f7krqT0RcnwN+JmSMXdlQd7MF+ppc2/tWI9lLE4Z8PPFJcX/Vs4ikseBBD2NjXOycLEpzdmpb8RGY+Zua+N8m7SOQAf9nOePNHhkH0otww8A1O51tYJvta3t+w4IhDaaa6JrqFt7zDwIH7VeZOxZySdSa1D2r484rGKo+GKGIftOokb94eVLmD2ATyoLQ8YDMi7Bs0mrXC7FJ5U3bP3XJ5UyYDdcDlVkaXmNkScDu4TypkwG6veKZXiggF5XRPmwufkOJrtwzTYjTCQFUP8PMCigd6J8T+gp5zp0lqk8ISyyshhOBkTEx8UH6VL6yYe47TTnl0IPK1axFIGUMuqsAQb8QdQaz/ae4/Zw9tHmmxaHOzOdZksRJEANApUmyjnarr2aY/tdnoNT2TPEL6HKje5frkK+VCK4p3EdcOHgnhruNNunrRRbp60UhHDLpw9ay5/+i4drfBKn/skX861LL09ay6RP+SSj+Kmbwy4oj86LtPrXuge43pS9mRsHtG3+tSRP2smT8WHxS+cRP5Us7NwWIm/UwySDvVTb+0bL6037A3OxSSrLOERFV/dz5mOZCttBYce+ti4VOKe6yYVmqznF6XgqN39jQYqHtJYldzlGbUGwjQcQanf8D4f7vap/NlYfW9dW5C5YApHFEcfJhl+qmmVR09a8Zvr67oXdSEakliT2y8Hf06dOVNNpdinj3MXlPiR/Wj/AA1Kj3KiPxyYhx3NO4H921W0Y6etSYx09atp9Uu5d6svuUyowXZEXZu7GGhN44EDfitmb+0bmrxE6etRY/l61JT5etEwqSm8zbb9QeSx2JAi04etVO7i2lxgA0GIv4mNCatA/T1qs3UGZJpbaS4iRhr91SEH7prctXCVSOjyeSnfS8l5bp60UZenrRWyUECTbmHWYQGWMTnhGXGY31Gnf0pY3YfIcVGVDBcZOCp1FmYSDT9qqnevZ4wksvbJ2mExkmfPweGfTTMNRwup5WtVFsjCTz4idDiX7L9G7tGQjSkjIMxto2VdbcxRlOmlHVwRbNMxu3FjW8jJGvezBfK5pd2hvwCjHCxS4pgDqiPkXqWtqB3CrjZu5eFjIZYBI4t78rGVvN728KvkwvQADkDwqOuMeyHEODALDhMHPG4kjEfZSuvCzsWB7wFcka8L1ZgdPWlrfeSbBySQw5Uw2NHacMwVxpKsfIFhlP0r43T3mWVBG+jjRST8QGgHzriv1F0qp/NprMX9Xp6/g0bO6g34Le/A3R/L1qSny9ahoeld6HpXK0ph00TEPT1rvVunrUJT09a4xONSJC7kKo4kn/OtaVOoCygc7bxxSIhBeWQ9nGL8XbQeA1PhVxszZ4hhSIDRFC8eJHE+Jv51n2ytqS42eSbDFe1wpHZwyAZZY3Bze9xVzb4uXCnnYW3ExSFlUo6HLJG2jROOKsPoeBrsen2k6MNdRYb48gGpNPaLLLL09aKMvT1orSKSLtTZUeIieKVMyOLEX8iO4g8D0rN939kybOx7Q4gZosQoWKXk7ISVB7nKk6dNK1LL0qv27sRMVA0Ti17FWB1jddVdeoNWQnp24EzrxeIsMqC2gI1tfvF6q/8AfYU2b3SORNjUTY+0CxbC4sZcTFbMRpnU6LNH/JbmOR0NW2G2e8bgmVMvcV1I+ebT5ii46IrciV+3YIsThsk6FUYkqx90qRwdL8Dr4+NZPtjZL4GQRSgjQGNwDaRDwI7j3jka3aZo3tmCtlNxfWx76rdvbMgx0Rhdc2t+0BH6JuRU826edPSrun/XZ9090U1qMaqWXhrdNbMzLZW9ssbKkmVlJChnNspPDM3IdT6U8B5x8WEl/ZKOPAhqzLbOBfDSmCZCxAuGXVZE4Bl/McjV/ut7TjhIXhmR5Qi/oCQQQeUbk/dHI8gLd1ZXUf01Y1X41ums90iVl1K4X7VdbrnzLvbu88mGyhsOVeS+VXdb2HFiqkkL1NqRdtbyvK5EpY25D4RfuFfOI252sjSzMzzSfEQrWA5Kg5KO6qqZszswBAJFri3KtPp3QLSzUZpap+u+Px8gVx1CtcTlBpxhj2z2+cen3LjdTbfY4oMtwGXK3Lgbj860jHY4KV2hAPfjAGJQfw2H5m3404g9wIrGlYqbim/dneTKcrag6EHmDoRWjdW7m9fI9vVUEorsbbBIHUMtirAEEHiCLg+VFK/s3xebCGLj9nleIa/cBzR/3WA8K5rBlHS2jSTGrL0oy9KMvSjL0phFHvRu39pVXiIjxUVzFJ9UfvRuY8ao9n4wYlWVlaPExe48ecqVbjY8bqdcrdaeMvSl3efdhpSMRhrJi4xYXNlmTnHJ07jyNX0qunZjMqXgynKyajjnmJ68BcVKgxANlYgjlHFc36G2tugt86h4ba6YkZSqxYmM2dJV95Oh527mFwatMNs9iP1qgf8AjUfU3+lHOSa3IldvvsP7RhbhVXERAvCq6kKo99WtyYeAIFZgpDKGHAi/nWsbb23DgYWZveciwF8zSNyB/wA6VleHw5CAEa8T0JN7etE2Gd1wZPU9KUXyRXSuh0qe8dR5ErSM2EyA6V1q5U3FTI4zI2WNWkc8FQFz6U87qeyeSRlkxoyRjUQg+8/9IRwHQa/Khq1xTpLd/BpUaU58bF57IcJJ9nmldbJNIpS+mYKuUt8ifpRT5HAFAVVAUAAAaAAaACiubqT1ycjYSwsHNugot0FFFVkgt0FFugoopCKnbu60GLsZFyyL8MqHI6fJgOHQ3FLx9n2JvYY33e8wqWt1INifCuKKsjUlFbMYlYf2Y4Yi+IMmIf8AE7suX+aEsB619H2X4H+Lcf18v/2uaKXiz82NpT7oF9l+A5xOfnNL/iqVB7PMAmowsZP8os/7xNFFM6k33bEopdkXWEwEcQtFEiDuVQv0Fd9ugooqJILdBRRRTCP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pl-PL"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9" name="AutoShape 8" descr="data:image/jpg;base64,/9j/4AAQSkZJRgABAQAAAQABAAD/2wCEAAkGBhQSERUUEhQWFRIUFBYXFxgYFhYWHhQUFhcXFRcZFh0cHSgeHxsjGhgWKzIgIycpLCwvFR8xNzAqNSYsMCkBCQoKDgwOGg8PGikkHyQtLikpKjA0KSksNTU1NCksLCwyNSw1LCksKTUsNSwpLCk0KTUvKS81NSwsNCwpLCouKf/AABEIAGYAZgMBIgACEQEDEQH/xAAcAAACAwADAQAAAAAAAAAAAAAABgQFBwEDCAL/xABGEAACAQIDBQUFBAQLCQAAAAABAgMAEQQSIQUGMUFhE1GBkaEHIjJxsRRCUsEjM4KyQ1NicnODkqLS8PEIFRYlNURjs9H/xAAbAQABBQEBAAAAAAAAAAAAAAAEAAECAwUGB//EACsRAAIBAwMCBQMFAAAAAAAAAAABAgMEERIhQQUxE1FhcYEykcEGIzRC8P/aAAwDAQACEQMRAD8A263Q+dFuh86LdPWlzbG2pXmOFweUSKoaaZ/eXDq3wi1/ekPJfE06WRxjt0PnRbofOk99iSDVcdjO1/EWjKk/0eW1ul6m7v7wSNL9mxSgYgKWR1uExCDiygnRhzXrepum0siyMduh86LdD50W6etYv7V/a+Y2bC4JrEXEkgOt+BVCOA68+XWCWRGibx+0LBYK4mlGcfcQ5mHz1sPE0k4j/aJwgNkgkYd5cL9AawCaZpDdiST30JATT5XCEejtk+3rASkCRZIieZsw9Df0rQNm7UixCB4HWRDzVr26HW4PQ147hwJNNO6u1sTg5BJA5U8xqQw7mHMVJRTEeprdD50W6Hzqg3O3tjx8OYDLKlhJHf4T3jvU8jV/bp61W008MQW6Hzoot09aKQjhtOXrSjuembBrKRd8TJJM57yzkKPkFCjwpslX3TpyPPpWaJIw2VgMrMoJCtlYrmBEmhIN7XAoihHU8f7krqT0RcnwN+JmSMXdlQd7MF+ppc2/tWI9lLE4Z8PPFJcX/Vs4ikseBBD2NjXOycLEpzdmpb8RGY+Zua+N8m7SOQAf9nOePNHhkH0otww8A1O51tYJvta3t+w4IhDaaa6JrqFt7zDwIH7VeZOxZySdSa1D2r484rGKo+GKGIftOokb94eVLmD2ATyoLQ8YDMi7Bs0mrXC7FJ5U3bP3XJ5UyYDdcDlVkaXmNkScDu4TypkwG6veKZXiggF5XRPmwufkOJrtwzTYjTCQFUP8PMCigd6J8T+gp5zp0lqk8ISyyshhOBkTEx8UH6VL6yYe47TTnl0IPK1axFIGUMuqsAQb8QdQaz/ae4/Zw9tHmmxaHOzOdZksRJEANApUmyjnarr2aY/tdnoNT2TPEL6HKje5frkK+VCK4p3EdcOHgnhruNNunrRRbp60UhHDLpw9ay5/+i4drfBKn/skX861LL09ay6RP+SSj+Kmbwy4oj86LtPrXuge43pS9mRsHtG3+tSRP2smT8WHxS+cRP5Us7NwWIm/UwySDvVTb+0bL6037A3OxSSrLOERFV/dz5mOZCttBYce+ti4VOKe6yYVmqznF6XgqN39jQYqHtJYldzlGbUGwjQcQanf8D4f7vap/NlYfW9dW5C5YApHFEcfJhl+qmmVR09a8Zvr67oXdSEakliT2y8Hf06dOVNNpdinj3MXlPiR/Wj/AA1Kj3KiPxyYhx3NO4H921W0Y6etSYx09atp9Uu5d6svuUyowXZEXZu7GGhN44EDfitmb+0bmrxE6etRY/l61JT5etEwqSm8zbb9QeSx2JAi04etVO7i2lxgA0GIv4mNCatA/T1qs3UGZJpbaS4iRhr91SEH7prctXCVSOjyeSnfS8l5bp60UZenrRWyUECTbmHWYQGWMTnhGXGY31Gnf0pY3YfIcVGVDBcZOCp1FmYSDT9qqnevZ4wksvbJ2mExkmfPweGfTTMNRwup5WtVFsjCTz4idDiX7L9G7tGQjSkjIMxto2VdbcxRlOmlHVwRbNMxu3FjW8jJGvezBfK5pd2hvwCjHCxS4pgDqiPkXqWtqB3CrjZu5eFjIZYBI4t78rGVvN728KvkwvQADkDwqOuMeyHEODALDhMHPG4kjEfZSuvCzsWB7wFcka8L1ZgdPWlrfeSbBySQw5Uw2NHacMwVxpKsfIFhlP0r43T3mWVBG+jjRST8QGgHzriv1F0qp/NprMX9Xp6/g0bO6g34Le/A3R/L1qSny9ahoeld6HpXK0ph00TEPT1rvVunrUJT09a4xONSJC7kKo4kn/OtaVOoCygc7bxxSIhBeWQ9nGL8XbQeA1PhVxszZ4hhSIDRFC8eJHE+Jv51n2ytqS42eSbDFe1wpHZwyAZZY3Bze9xVzb4uXCnnYW3ExSFlUo6HLJG2jROOKsPoeBrsen2k6MNdRYb48gGpNPaLLLL09aKMvT1orSKSLtTZUeIieKVMyOLEX8iO4g8D0rN939kybOx7Q4gZosQoWKXk7ISVB7nKk6dNK1LL0qv27sRMVA0Ti17FWB1jddVdeoNWQnp24EzrxeIsMqC2gI1tfvF6q/8AfYU2b3SORNjUTY+0CxbC4sZcTFbMRpnU6LNH/JbmOR0NW2G2e8bgmVMvcV1I+ebT5ii46IrciV+3YIsThsk6FUYkqx90qRwdL8Dr4+NZPtjZL4GQRSgjQGNwDaRDwI7j3jka3aZo3tmCtlNxfWx76rdvbMgx0Rhdc2t+0BH6JuRU826edPSrun/XZ9090U1qMaqWXhrdNbMzLZW9ssbKkmVlJChnNspPDM3IdT6U8B5x8WEl/ZKOPAhqzLbOBfDSmCZCxAuGXVZE4Bl/McjV/ut7TjhIXhmR5Qi/oCQQQeUbk/dHI8gLd1ZXUf01Y1X41ums90iVl1K4X7VdbrnzLvbu88mGyhsOVeS+VXdb2HFiqkkL1NqRdtbyvK5EpY25D4RfuFfOI252sjSzMzzSfEQrWA5Kg5KO6qqZszswBAJFri3KtPp3QLSzUZpap+u+Px8gVx1CtcTlBpxhj2z2+cen3LjdTbfY4oMtwGXK3Lgbj860jHY4KV2hAPfjAGJQfw2H5m3404g9wIrGlYqbim/dneTKcrag6EHmDoRWjdW7m9fI9vVUEorsbbBIHUMtirAEEHiCLg+VFK/s3xebCGLj9nleIa/cBzR/3WA8K5rBlHS2jSTGrL0oy9KMvSjL0phFHvRu39pVXiIjxUVzFJ9UfvRuY8ao9n4wYlWVlaPExe48ecqVbjY8bqdcrdaeMvSl3efdhpSMRhrJi4xYXNlmTnHJ07jyNX0qunZjMqXgynKyajjnmJ68BcVKgxANlYgjlHFc36G2tugt86h4ba6YkZSqxYmM2dJV95Oh527mFwatMNs9iP1qgf8AjUfU3+lHOSa3IldvvsP7RhbhVXERAvCq6kKo99WtyYeAIFZgpDKGHAi/nWsbb23DgYWZveciwF8zSNyB/wA6VleHw5CAEa8T0JN7etE2Gd1wZPU9KUXyRXSuh0qe8dR5ErSM2EyA6V1q5U3FTI4zI2WNWkc8FQFz6U87qeyeSRlkxoyRjUQg+8/9IRwHQa/Khq1xTpLd/BpUaU58bF57IcJJ9nmldbJNIpS+mYKuUt8ifpRT5HAFAVVAUAAAaAAaACiubqT1ycjYSwsHNugot0FFFVkgt0FFugoopCKnbu60GLsZFyyL8MqHI6fJgOHQ3FLx9n2JvYY33e8wqWt1INifCuKKsjUlFbMYlYf2Y4Yi+IMmIf8AE7suX+aEsB619H2X4H+Lcf18v/2uaKXiz82NpT7oF9l+A5xOfnNL/iqVB7PMAmowsZP8os/7xNFFM6k33bEopdkXWEwEcQtFEiDuVQv0Fd9ugooqJILdBRRRTCP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pl-PL"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82" name="Picture 10" descr="http://www.iconshock.com/img_jpg/PLASTICXP/networking/jpg/128/mobile_user_ic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0" y="4648199"/>
              <a:ext cx="1219200" cy="1219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084" name="Picture 12" descr="http://www.iconshock.com/img_jpg/SUNNYDAY/networking/jpg/128/mobile_user_ic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39000" y="3810000"/>
              <a:ext cx="1219200" cy="12192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852" name="Picture 14" descr="http://t3.gstatic.com/images?q=tbn:ANd9GcSyunmiApbnLdBlHq3Txgj0vGd4Q2tB1VW_88er1kITIz5TqOiYg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428" y="351972"/>
              <a:ext cx="1585972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3" name="Group 30"/>
            <p:cNvGrpSpPr>
              <a:grpSpLocks/>
            </p:cNvGrpSpPr>
            <p:nvPr/>
          </p:nvGrpSpPr>
          <p:grpSpPr bwMode="auto">
            <a:xfrm>
              <a:off x="4800600" y="2743200"/>
              <a:ext cx="1524000" cy="1066800"/>
              <a:chOff x="2819400" y="762000"/>
              <a:chExt cx="1676400" cy="1143000"/>
            </a:xfrm>
          </p:grpSpPr>
          <p:sp>
            <p:nvSpPr>
              <p:cNvPr id="29" name="Cloud 28"/>
              <p:cNvSpPr/>
              <p:nvPr/>
            </p:nvSpPr>
            <p:spPr>
              <a:xfrm>
                <a:off x="2819400" y="762000"/>
                <a:ext cx="1676400" cy="1143000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>
                  <a:defRPr/>
                </a:pP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5890" name="Picture 16" descr="http://www.virtualw.com/gimages/Internet.jpg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600" y="990600"/>
                <a:ext cx="6858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854" name="Picture 20" descr="http://t0.gstatic.com/images?q=tbn:ANd9GcRkOCzB_QIvnvIyJtxLiawvAT7JU_ffF_eTMml8LYYXAtWygTv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 r="4762" b="7483"/>
            <a:stretch>
              <a:fillRect/>
            </a:stretch>
          </p:blipFill>
          <p:spPr bwMode="auto">
            <a:xfrm>
              <a:off x="7239000" y="990600"/>
              <a:ext cx="14478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3" name="Straight Arrow Connector 32"/>
            <p:cNvCxnSpPr/>
            <p:nvPr/>
          </p:nvCxnSpPr>
          <p:spPr>
            <a:xfrm rot="10800000">
              <a:off x="6248954" y="3428748"/>
              <a:ext cx="913876" cy="609757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eft-Right Arrow 18"/>
            <p:cNvSpPr/>
            <p:nvPr/>
          </p:nvSpPr>
          <p:spPr>
            <a:xfrm>
              <a:off x="4038600" y="3124200"/>
              <a:ext cx="762000" cy="2286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eft-Right Arrow 22"/>
            <p:cNvSpPr/>
            <p:nvPr/>
          </p:nvSpPr>
          <p:spPr>
            <a:xfrm rot="16200000">
              <a:off x="5143499" y="2247901"/>
              <a:ext cx="762001" cy="228600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578725" y="3953145"/>
              <a:ext cx="917302" cy="426712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248954" y="2058129"/>
              <a:ext cx="1217909" cy="686199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2031612" y="6097101"/>
              <a:ext cx="1244578" cy="3786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ComEC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3410" y="3211866"/>
              <a:ext cx="1168126" cy="3804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ComEC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29096" y="829726"/>
              <a:ext cx="1370814" cy="9297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PowerSines</a:t>
              </a:r>
            </a:p>
            <a:p>
              <a:pPr algn="ctr" rtl="1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Harmac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endParaRPr>
            </a:p>
            <a:p>
              <a:pPr algn="ctr" rtl="1">
                <a:defRPr/>
              </a:pP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Server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44140" y="2276787"/>
              <a:ext cx="1818861" cy="9297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Narzędzia 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administracji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zdalnej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86377" y="5105135"/>
              <a:ext cx="1447266" cy="65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Użytkownik sieci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58626" y="5956661"/>
              <a:ext cx="1447266" cy="65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Użytkownik 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cs typeface="Arial" pitchFamily="34" charset="0"/>
                </a:rPr>
                <a:t>mobilny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grpSp>
          <p:nvGrpSpPr>
            <p:cNvPr id="35870" name="Group 44"/>
            <p:cNvGrpSpPr>
              <a:grpSpLocks/>
            </p:cNvGrpSpPr>
            <p:nvPr/>
          </p:nvGrpSpPr>
          <p:grpSpPr bwMode="auto">
            <a:xfrm>
              <a:off x="228600" y="1981200"/>
              <a:ext cx="1728092" cy="1295400"/>
              <a:chOff x="685800" y="914400"/>
              <a:chExt cx="1728092" cy="1295400"/>
            </a:xfrm>
          </p:grpSpPr>
          <p:pic>
            <p:nvPicPr>
              <p:cNvPr id="35884" name="Picture 19" descr="ComEC A 80A_lg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914400"/>
                <a:ext cx="121920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85" name="Picture 2" descr="http://getinnet.com/buss_products/gsm-modem-271-349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892" y="1752600"/>
                <a:ext cx="508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752733" y="1830411"/>
                <a:ext cx="229358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1921378" y="3098093"/>
              <a:ext cx="593841" cy="179550"/>
            </a:xfrm>
            <a:prstGeom prst="straightConnector1">
              <a:avLst/>
            </a:prstGeom>
            <a:ln w="28575">
              <a:solidFill>
                <a:srgbClr val="CC33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72" name="Group 55"/>
            <p:cNvGrpSpPr>
              <a:grpSpLocks/>
            </p:cNvGrpSpPr>
            <p:nvPr/>
          </p:nvGrpSpPr>
          <p:grpSpPr bwMode="auto">
            <a:xfrm>
              <a:off x="524410" y="3962400"/>
              <a:ext cx="1837790" cy="1611219"/>
              <a:chOff x="448210" y="4191000"/>
              <a:chExt cx="1837790" cy="161121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47695" y="5424398"/>
                <a:ext cx="1068560" cy="3786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rtl="1">
                  <a:defRPr/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cs typeface="Arial" pitchFamily="34" charset="0"/>
                  </a:rPr>
                  <a:t>ComEC</a:t>
                </a:r>
              </a:p>
            </p:txBody>
          </p:sp>
          <p:pic>
            <p:nvPicPr>
              <p:cNvPr id="35880" name="Picture 48" descr="ComEC A 80A_lg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4191000"/>
                <a:ext cx="1219200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81" name="Group 49"/>
              <p:cNvGrpSpPr>
                <a:grpSpLocks/>
              </p:cNvGrpSpPr>
              <p:nvPr/>
            </p:nvGrpSpPr>
            <p:grpSpPr bwMode="auto">
              <a:xfrm>
                <a:off x="1624708" y="4419600"/>
                <a:ext cx="661292" cy="304800"/>
                <a:chOff x="1751708" y="609600"/>
                <a:chExt cx="661292" cy="304800"/>
              </a:xfrm>
            </p:grpSpPr>
            <p:pic>
              <p:nvPicPr>
                <p:cNvPr id="35882" name="Picture 2" descr="http://getinnet.com/buss_products/gsm-modem-271-349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5000" y="609600"/>
                  <a:ext cx="508000" cy="304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751710" y="686430"/>
                  <a:ext cx="229358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2203222" y="3770928"/>
              <a:ext cx="499539" cy="426712"/>
            </a:xfrm>
            <a:prstGeom prst="straightConnector1">
              <a:avLst/>
            </a:prstGeom>
            <a:ln w="28575">
              <a:solidFill>
                <a:srgbClr val="CC33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874" name="Picture 54" descr="ComEC A 80A_lg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876800"/>
              <a:ext cx="12192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75" name="Group 51"/>
            <p:cNvGrpSpPr>
              <a:grpSpLocks/>
            </p:cNvGrpSpPr>
            <p:nvPr/>
          </p:nvGrpSpPr>
          <p:grpSpPr bwMode="auto">
            <a:xfrm>
              <a:off x="3352800" y="5105400"/>
              <a:ext cx="661292" cy="304800"/>
              <a:chOff x="1751708" y="609600"/>
              <a:chExt cx="661292" cy="304800"/>
            </a:xfrm>
          </p:grpSpPr>
          <p:pic>
            <p:nvPicPr>
              <p:cNvPr id="35877" name="Picture 2" descr="http://getinnet.com/buss_products/gsm-modem-271-349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609600"/>
                <a:ext cx="5080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4" name="Straight Connector 53"/>
              <p:cNvCxnSpPr/>
              <p:nvPr/>
            </p:nvCxnSpPr>
            <p:spPr>
              <a:xfrm>
                <a:off x="1751551" y="685777"/>
                <a:ext cx="229357" cy="0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 rot="16200000" flipV="1">
              <a:off x="3054915" y="4400254"/>
              <a:ext cx="1162627" cy="247137"/>
            </a:xfrm>
            <a:prstGeom prst="straightConnector1">
              <a:avLst/>
            </a:prstGeom>
            <a:ln w="28575">
              <a:solidFill>
                <a:srgbClr val="CC33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843" name="Title 44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 – system zdalnego sterowania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>
          <a:xfrm>
            <a:off x="914400" y="1376363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ComEC</a:t>
            </a:r>
            <a:br>
              <a:rPr altLang="pl-PL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Instalacja i Konfiguracja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686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8A52619-2E7B-47A3-BA94-374BA061FDCE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6868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268663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914400" y="-26988"/>
            <a:ext cx="8229600" cy="892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Instalacja i oszczędności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04875" y="1106488"/>
            <a:ext cx="8239125" cy="3101975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Szybki i prosty montaż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sz="2200" dirty="0" smtClean="0">
                <a:solidFill>
                  <a:srgbClr val="002060"/>
                </a:solidFill>
              </a:rPr>
              <a:t>Nie ma potrzeby zmian w instalacji i montażu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sz="2200" dirty="0" smtClean="0">
                <a:solidFill>
                  <a:srgbClr val="002060"/>
                </a:solidFill>
              </a:rPr>
              <a:t>Minimalny wpływ na pracę prowadzonej działalności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gospodarczej ( przerwa w pracy przy instalacji urządzenia)</a:t>
            </a:r>
            <a:endParaRPr lang="en-US" sz="22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Małe rozmiary- mieści się w każdej rozdzielni elektr.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sz="2200" dirty="0" smtClean="0">
                <a:solidFill>
                  <a:srgbClr val="002060"/>
                </a:solidFill>
              </a:rPr>
              <a:t>Montaż na ścianie</a:t>
            </a:r>
            <a:r>
              <a:rPr lang="en-US" sz="2200" dirty="0" smtClean="0">
                <a:solidFill>
                  <a:srgbClr val="002060"/>
                </a:solidFill>
              </a:rPr>
              <a:t> (80A, 125A, 160A)  </a:t>
            </a:r>
          </a:p>
          <a:p>
            <a:pPr lvl="1">
              <a:spcBef>
                <a:spcPts val="600"/>
              </a:spcBef>
              <a:defRPr/>
            </a:pPr>
            <a:r>
              <a:rPr lang="pl-PL" sz="2200" dirty="0" smtClean="0">
                <a:solidFill>
                  <a:srgbClr val="002060"/>
                </a:solidFill>
              </a:rPr>
              <a:t>Stała szafa </a:t>
            </a:r>
            <a:r>
              <a:rPr lang="en-US" sz="2200" dirty="0" smtClean="0">
                <a:solidFill>
                  <a:srgbClr val="002060"/>
                </a:solidFill>
              </a:rPr>
              <a:t>(250A , 3</a:t>
            </a:r>
            <a:r>
              <a:rPr lang="pl-PL" sz="2200" dirty="0" smtClean="0">
                <a:solidFill>
                  <a:srgbClr val="002060"/>
                </a:solidFill>
              </a:rPr>
              <a:t>2</a:t>
            </a:r>
            <a:r>
              <a:rPr lang="en-US" sz="2200" dirty="0" smtClean="0">
                <a:solidFill>
                  <a:srgbClr val="002060"/>
                </a:solidFill>
              </a:rPr>
              <a:t>0A</a:t>
            </a:r>
            <a:r>
              <a:rPr lang="pl-PL" sz="2200" dirty="0" smtClean="0">
                <a:solidFill>
                  <a:srgbClr val="002060"/>
                </a:solidFill>
              </a:rPr>
              <a:t>, 400A, 630A, 800A</a:t>
            </a:r>
            <a:r>
              <a:rPr lang="en-US" sz="2200" dirty="0" smtClean="0">
                <a:solidFill>
                  <a:srgbClr val="002060"/>
                </a:solidFill>
              </a:rPr>
              <a:t>)</a:t>
            </a:r>
          </a:p>
        </p:txBody>
      </p: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1492250" y="4306888"/>
            <a:ext cx="6135688" cy="1276350"/>
            <a:chOff x="1708466" y="4162926"/>
            <a:chExt cx="6136123" cy="1275347"/>
          </a:xfrm>
        </p:grpSpPr>
        <p:sp>
          <p:nvSpPr>
            <p:cNvPr id="9" name="Rectangle 8"/>
            <p:cNvSpPr/>
            <p:nvPr/>
          </p:nvSpPr>
          <p:spPr bwMode="auto">
            <a:xfrm>
              <a:off x="1708466" y="4162926"/>
              <a:ext cx="6136123" cy="127534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1B0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1" dirty="0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5362" y="4431002"/>
              <a:ext cx="4812053" cy="7328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lnSpc>
                  <a:spcPts val="2600"/>
                </a:lnSpc>
                <a:defRPr/>
              </a:pPr>
              <a:r>
                <a:rPr lang="en-US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  <a:ea typeface="Geneva" pitchFamily="1" charset="-128"/>
                  <a:cs typeface="Arial" charset="0"/>
                </a:rPr>
                <a:t>ComEC </a:t>
              </a:r>
              <a:r>
                <a:rPr lang="pl-PL" sz="2000" b="1" dirty="0">
                  <a:solidFill>
                    <a:srgbClr val="FF0000"/>
                  </a:solidFill>
                  <a:latin typeface="Arial" charset="0"/>
                  <a:ea typeface="Geneva" pitchFamily="1" charset="-128"/>
                  <a:cs typeface="Arial" charset="0"/>
                </a:rPr>
                <a:t> musi być dopasowany do</a:t>
              </a:r>
              <a:br>
                <a:rPr lang="pl-PL" sz="2000" b="1" dirty="0">
                  <a:solidFill>
                    <a:srgbClr val="FF0000"/>
                  </a:solidFill>
                  <a:latin typeface="Arial" charset="0"/>
                  <a:ea typeface="Geneva" pitchFamily="1" charset="-128"/>
                  <a:cs typeface="Arial" charset="0"/>
                </a:rPr>
              </a:br>
              <a:r>
                <a:rPr lang="pl-PL" sz="2000" b="1" dirty="0">
                  <a:solidFill>
                    <a:srgbClr val="FF0000"/>
                  </a:solidFill>
                  <a:latin typeface="Arial" charset="0"/>
                  <a:ea typeface="Geneva" pitchFamily="1" charset="-128"/>
                  <a:cs typeface="Arial" charset="0"/>
                </a:rPr>
                <a:t>wielkości (A) wyłącznika głównego</a:t>
              </a:r>
              <a:endParaRPr lang="en-US" sz="2000" b="1" dirty="0">
                <a:solidFill>
                  <a:srgbClr val="FF0000"/>
                </a:solidFill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pic>
          <p:nvPicPr>
            <p:cNvPr id="37895" name="Picture 2" descr="http://www.stocktonteachers.org/wp-content/uploads/2011/02/atten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845" y="4385262"/>
              <a:ext cx="902368" cy="81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904875" y="-26988"/>
            <a:ext cx="8239125" cy="892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Typowa instalacja 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5138" y="822325"/>
            <a:ext cx="8394700" cy="1906588"/>
          </a:xfrm>
        </p:spPr>
        <p:txBody>
          <a:bodyPr/>
          <a:lstStyle/>
          <a:p>
            <a:pPr>
              <a:defRPr/>
            </a:pPr>
            <a:r>
              <a:rPr lang="pl-PL" dirty="0" smtClean="0">
                <a:solidFill>
                  <a:srgbClr val="002060"/>
                </a:solidFill>
              </a:rPr>
              <a:t>Wył. Główny jest zazwyczaj o 40-60% większy od mocy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zainstalowanej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dirty="0" smtClean="0">
                <a:solidFill>
                  <a:srgbClr val="002060"/>
                </a:solidFill>
              </a:rPr>
              <a:t>Maksymalna moc jest odbierana w krótkich przedziałach czasowych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DD82FF6-E543-4FFA-8403-BEB134A96AF3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158241" y="2761648"/>
          <a:ext cx="7985760" cy="382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108200" y="3249613"/>
            <a:ext cx="1890713" cy="1395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MCB = 160A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Max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.Prąd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 = 110A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Średnio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eneva" pitchFamily="1" charset="-128"/>
                <a:cs typeface="Arial" charset="0"/>
              </a:rPr>
              <a:t> = 85A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914400" y="1376363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Podsumowanie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48EB57E-7887-41BC-981F-6B8C0BF807B4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9940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3051175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Korzyści przy zastosowaniu ComEC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025" y="1236663"/>
            <a:ext cx="8278813" cy="5041900"/>
          </a:xfrm>
        </p:spPr>
        <p:txBody>
          <a:bodyPr/>
          <a:lstStyle/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Bezpośrednie oszczędności energii elektrycznej do 20%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Zwrot inwestycji do 3lat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Najmniejszy i najbardziej efektywny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regulator napięcia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Szybki i prosty oraz łatwy montaż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Posiadający wszystkie zabezpieczenia oraz funkcje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inteligentnego sterowania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Redukcja emisji CO2, która poprawia zielony obraz ziemi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000"/>
              </a:spcBef>
              <a:buFontTx/>
              <a:buNone/>
              <a:defRPr/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49809538-A851-4E10-9A61-B921CFFC6754}" type="slidenum">
              <a:rPr lang="en-US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4338" y="1814513"/>
            <a:ext cx="1944687" cy="144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 </a:t>
            </a: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a inne regulatory napięcia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9F6BFB2-4203-4A70-8C24-5D5F859A3027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6163" y="1397000"/>
          <a:ext cx="7915275" cy="370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6323"/>
                <a:gridCol w="870443"/>
                <a:gridCol w="839356"/>
                <a:gridCol w="4309153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Cechy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ComEC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Inne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Wnioski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>
                    <a:solidFill>
                      <a:srgbClr val="FABE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Oszczędności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do</a:t>
                      </a:r>
                      <a:r>
                        <a:rPr lang="pl-PL" sz="1600" b="1" baseline="0" dirty="0" smtClean="0"/>
                        <a:t> </a:t>
                      </a:r>
                      <a:r>
                        <a:rPr lang="en-US" sz="1600" b="1" dirty="0" smtClean="0"/>
                        <a:t>20%</a:t>
                      </a:r>
                      <a:endParaRPr lang="en-US" sz="1600" b="1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5 - 15%</a:t>
                      </a:r>
                      <a:endParaRPr lang="en-US" sz="1600" b="1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Więcej oszczędności z powodu stabilizacji napięcia</a:t>
                      </a:r>
                      <a:endParaRPr lang="en-US" sz="1400" dirty="0" smtClean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Stabilizacja</a:t>
                      </a:r>
                      <a:r>
                        <a:rPr lang="pl-PL" sz="1600" baseline="0" dirty="0" smtClean="0"/>
                        <a:t> napięcia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82C836"/>
                        </a:solidFill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Nie</a:t>
                      </a:r>
                      <a:r>
                        <a:rPr lang="pl-PL" sz="1400" baseline="0" dirty="0" smtClean="0"/>
                        <a:t> ma ryzyka skoków napięcia duże oszczędności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Wewnętrzny</a:t>
                      </a:r>
                      <a:r>
                        <a:rPr lang="en-US" sz="1600" dirty="0" smtClean="0"/>
                        <a:t> Bypass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Bezpieczeństwo i ochrona przed awariami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Ręczny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en-US" sz="1600" dirty="0" smtClean="0"/>
                        <a:t> Bypass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Confidence</a:t>
                      </a:r>
                      <a:r>
                        <a:rPr lang="en-US" sz="1400" baseline="0" dirty="0" smtClean="0"/>
                        <a:t> – can switch back to the original design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Programowanie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Programowanie poziomu napięcia i innych parametrów 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Measurements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Smart</a:t>
                      </a:r>
                      <a:r>
                        <a:rPr lang="en-US" sz="1400" baseline="0" dirty="0" smtClean="0"/>
                        <a:t> r</a:t>
                      </a:r>
                      <a:r>
                        <a:rPr lang="en-US" sz="1400" dirty="0" smtClean="0"/>
                        <a:t>eading</a:t>
                      </a:r>
                      <a:r>
                        <a:rPr lang="en-US" sz="1400" baseline="0" dirty="0" smtClean="0"/>
                        <a:t> of electric data and saving counters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Rozmiary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Compact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Duże</a:t>
                      </a:r>
                      <a:endParaRPr lang="en-US" sz="1400" b="1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Mieści</a:t>
                      </a:r>
                      <a:r>
                        <a:rPr lang="pl-PL" sz="1400" baseline="0" dirty="0" smtClean="0"/>
                        <a:t> się w każdej rozdzielni elektrycznej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Straty wewnętrzne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&gt;1%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3-6%</a:t>
                      </a:r>
                      <a:endParaRPr lang="en-US" sz="1400" b="1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ComEC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pl-PL" sz="1400" baseline="0" dirty="0" smtClean="0"/>
                        <a:t> jest wydajny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Grzanie </a:t>
                      </a:r>
                      <a:endParaRPr lang="en-US" sz="1600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niskie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wysokie</a:t>
                      </a:r>
                      <a:endParaRPr lang="en-US" sz="1400" b="1" dirty="0"/>
                    </a:p>
                  </a:txBody>
                  <a:tcPr marL="91447" marR="91447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ComEC </a:t>
                      </a:r>
                      <a:r>
                        <a:rPr lang="pl-PL" sz="1400" dirty="0" smtClean="0"/>
                        <a:t>doskonałe</a:t>
                      </a:r>
                      <a:r>
                        <a:rPr lang="pl-PL" sz="1400" baseline="0" dirty="0" smtClean="0"/>
                        <a:t> chłodzenie (wentylatory)</a:t>
                      </a:r>
                      <a:endParaRPr lang="en-US" sz="1400" dirty="0"/>
                    </a:p>
                  </a:txBody>
                  <a:tcPr marL="91447" marR="91447" anchor="ctr"/>
                </a:tc>
              </a:tr>
            </a:tbl>
          </a:graphicData>
        </a:graphic>
      </p:graphicFrame>
      <p:sp>
        <p:nvSpPr>
          <p:cNvPr id="42045" name="Rectangle 7"/>
          <p:cNvSpPr>
            <a:spLocks noChangeArrowheads="1"/>
          </p:cNvSpPr>
          <p:nvPr/>
        </p:nvSpPr>
        <p:spPr bwMode="auto">
          <a:xfrm>
            <a:off x="3260725" y="2208213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00B05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pl-PL" sz="3200" b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2046" name="Rectangle 8"/>
          <p:cNvSpPr>
            <a:spLocks noChangeArrowheads="1"/>
          </p:cNvSpPr>
          <p:nvPr/>
        </p:nvSpPr>
        <p:spPr bwMode="auto">
          <a:xfrm>
            <a:off x="4084638" y="2222500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  <a:endParaRPr lang="en-US" altLang="pl-PL" sz="3200" b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2047" name="Rectangle 9"/>
          <p:cNvSpPr>
            <a:spLocks noChangeArrowheads="1"/>
          </p:cNvSpPr>
          <p:nvPr/>
        </p:nvSpPr>
        <p:spPr bwMode="auto">
          <a:xfrm>
            <a:off x="3260725" y="2563813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00B05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pl-PL" sz="3200" b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2048" name="Rectangle 10"/>
          <p:cNvSpPr>
            <a:spLocks noChangeArrowheads="1"/>
          </p:cNvSpPr>
          <p:nvPr/>
        </p:nvSpPr>
        <p:spPr bwMode="auto">
          <a:xfrm>
            <a:off x="4094163" y="2601913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  <a:endParaRPr lang="en-US" altLang="pl-PL" sz="3200" b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2049" name="Rectangle 11"/>
          <p:cNvSpPr>
            <a:spLocks noChangeArrowheads="1"/>
          </p:cNvSpPr>
          <p:nvPr/>
        </p:nvSpPr>
        <p:spPr bwMode="auto">
          <a:xfrm>
            <a:off x="3260725" y="2949575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00B05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pl-PL" sz="3200" b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2050" name="Rectangle 12"/>
          <p:cNvSpPr>
            <a:spLocks noChangeArrowheads="1"/>
          </p:cNvSpPr>
          <p:nvPr/>
        </p:nvSpPr>
        <p:spPr bwMode="auto">
          <a:xfrm>
            <a:off x="4094163" y="2963863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  <a:endParaRPr lang="en-US" altLang="pl-PL" sz="3200" b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2051" name="Rectangle 13"/>
          <p:cNvSpPr>
            <a:spLocks noChangeArrowheads="1"/>
          </p:cNvSpPr>
          <p:nvPr/>
        </p:nvSpPr>
        <p:spPr bwMode="auto">
          <a:xfrm>
            <a:off x="3260725" y="3305175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00B05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pl-PL" sz="3200" b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2052" name="Rectangle 14"/>
          <p:cNvSpPr>
            <a:spLocks noChangeArrowheads="1"/>
          </p:cNvSpPr>
          <p:nvPr/>
        </p:nvSpPr>
        <p:spPr bwMode="auto">
          <a:xfrm>
            <a:off x="4084638" y="3314700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  <a:endParaRPr lang="en-US" altLang="pl-PL" sz="3200" b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2053" name="Rectangle 15"/>
          <p:cNvSpPr>
            <a:spLocks noChangeArrowheads="1"/>
          </p:cNvSpPr>
          <p:nvPr/>
        </p:nvSpPr>
        <p:spPr bwMode="auto">
          <a:xfrm>
            <a:off x="3260725" y="3705225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00B050"/>
                </a:solidFill>
                <a:latin typeface="Arial" pitchFamily="34" charset="0"/>
                <a:sym typeface="Wingdings" pitchFamily="2" charset="2"/>
              </a:rPr>
              <a:t></a:t>
            </a:r>
            <a:endParaRPr lang="en-US" altLang="pl-PL" sz="3200" b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42054" name="Rectangle 16"/>
          <p:cNvSpPr>
            <a:spLocks noChangeArrowheads="1"/>
          </p:cNvSpPr>
          <p:nvPr/>
        </p:nvSpPr>
        <p:spPr bwMode="auto">
          <a:xfrm>
            <a:off x="4094163" y="3690938"/>
            <a:ext cx="304800" cy="254000"/>
          </a:xfrm>
          <a:prstGeom prst="rect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3200" b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</a:t>
            </a:r>
            <a:endParaRPr lang="en-US" altLang="pl-PL" sz="3200" b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6575FE94-1C6D-489A-92B6-4811E892C3A1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011" name="Title 4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 </a:t>
            </a: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kalkulator ROI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50863" y="987425"/>
          <a:ext cx="8085137" cy="5502275"/>
        </p:xfrm>
        <a:graphic>
          <a:graphicData uri="http://schemas.openxmlformats.org/drawingml/2006/table">
            <a:tbl>
              <a:tblPr/>
              <a:tblGrid>
                <a:gridCol w="4472653"/>
                <a:gridCol w="1250001"/>
                <a:gridCol w="571289"/>
                <a:gridCol w="571289"/>
                <a:gridCol w="566406"/>
                <a:gridCol w="653499"/>
              </a:tblGrid>
              <a:tr h="22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Średni poziom napięcia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Łączne miesięczne zużycie prądu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35 000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78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Cena za kWh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PLN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378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58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zużycia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oszczęd.</a:t>
                      </a:r>
                      <a:b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Oświetlenie z magnetycznymi statecznikami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Oświetlenie (T5, LED i z e. statecznikami)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Chłodnictwo i zamrażarki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Klimatyzacja HVAC 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Chłodnice i air-con z falownikami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Urządzenia kuchenne i grzejniki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Komputery, elektronika IT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Inne: pompy, silniki itp..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Inne: sprzęt ratowniczy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9,4%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Całkowita roczna oszczędność w kWh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39 519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43781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Całkowita roczna oszczędność w PLN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15 808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3269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ComEC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Cena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16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 ComEC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160A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          42 000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16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Montaż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974807"/>
                          </a:solidFill>
                          <a:latin typeface="Calibri"/>
                        </a:rPr>
                        <a:t>            3 000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21619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Razem inwestycja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45 000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1007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 dirty="0">
                          <a:solidFill>
                            <a:srgbClr val="006600"/>
                          </a:solidFill>
                          <a:latin typeface="Calibri"/>
                        </a:rPr>
                        <a:t>Zwrot z inwestycji ROI</a:t>
                      </a:r>
                    </a:p>
                  </a:txBody>
                  <a:tcPr marL="8106" marR="8106" marT="81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6600"/>
                          </a:solidFill>
                          <a:latin typeface="Calibri"/>
                        </a:rPr>
                        <a:t>                2,8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06900C0-DDB4-4AB2-88B8-6734434E6E28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Nieskuteczność sieci energetycznych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pSp>
        <p:nvGrpSpPr>
          <p:cNvPr id="16388" name="Group 29"/>
          <p:cNvGrpSpPr>
            <a:grpSpLocks/>
          </p:cNvGrpSpPr>
          <p:nvPr/>
        </p:nvGrpSpPr>
        <p:grpSpPr bwMode="auto">
          <a:xfrm>
            <a:off x="928688" y="1498600"/>
            <a:ext cx="3941762" cy="1160463"/>
            <a:chOff x="899985" y="1188718"/>
            <a:chExt cx="3940971" cy="1160262"/>
          </a:xfrm>
        </p:grpSpPr>
        <p:pic>
          <p:nvPicPr>
            <p:cNvPr id="6148" name="Picture 4" descr="http://www.marqui.com/files/Images/Blog_Images/graph_demand_generatio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985" y="1188718"/>
              <a:ext cx="1165117" cy="11602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277658" y="1518861"/>
              <a:ext cx="2563298" cy="70790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Rosnący popyt na </a:t>
              </a:r>
              <a:b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energię elektryczną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389" name="Group 25"/>
          <p:cNvGrpSpPr>
            <a:grpSpLocks/>
          </p:cNvGrpSpPr>
          <p:nvPr/>
        </p:nvGrpSpPr>
        <p:grpSpPr bwMode="auto">
          <a:xfrm>
            <a:off x="900113" y="2611438"/>
            <a:ext cx="3429000" cy="1136650"/>
            <a:chOff x="899985" y="2390934"/>
            <a:chExt cx="3429555" cy="1135626"/>
          </a:xfrm>
        </p:grpSpPr>
        <p:pic>
          <p:nvPicPr>
            <p:cNvPr id="6150" name="Picture 6" descr="http://electrical-contractor.net/PC/NewXfmr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985" y="2390934"/>
              <a:ext cx="1393003" cy="11356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2322615" y="2605053"/>
              <a:ext cx="2006925" cy="7073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Odległość od</a:t>
              </a:r>
              <a:b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transformatora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390" name="Group 28"/>
          <p:cNvGrpSpPr>
            <a:grpSpLocks/>
          </p:cNvGrpSpPr>
          <p:nvPr/>
        </p:nvGrpSpPr>
        <p:grpSpPr bwMode="auto">
          <a:xfrm>
            <a:off x="900113" y="3687763"/>
            <a:ext cx="3598862" cy="1087437"/>
            <a:chOff x="899985" y="3481156"/>
            <a:chExt cx="3599466" cy="1087539"/>
          </a:xfrm>
        </p:grpSpPr>
        <p:pic>
          <p:nvPicPr>
            <p:cNvPr id="6152" name="Picture 8" descr="Power lines by Flickr user achour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985" y="3481156"/>
              <a:ext cx="1386348" cy="10875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22624" y="3671674"/>
              <a:ext cx="2176827" cy="7080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Jakość energii i </a:t>
              </a:r>
              <a:b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pl-PL" sz="2000" b="1" dirty="0">
                  <a:solidFill>
                    <a:schemeClr val="bg1">
                      <a:lumMod val="50000"/>
                    </a:schemeClr>
                  </a:solidFill>
                </a:rPr>
                <a:t>infrastruktura</a:t>
              </a:r>
              <a:endParaRPr lang="en-US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6391" name="Group 19"/>
          <p:cNvGrpSpPr>
            <a:grpSpLocks/>
          </p:cNvGrpSpPr>
          <p:nvPr/>
        </p:nvGrpSpPr>
        <p:grpSpPr bwMode="auto">
          <a:xfrm>
            <a:off x="6124575" y="1620838"/>
            <a:ext cx="2105025" cy="1803400"/>
            <a:chOff x="6169187" y="1375531"/>
            <a:chExt cx="2233648" cy="2049996"/>
          </a:xfrm>
        </p:grpSpPr>
        <p:pic>
          <p:nvPicPr>
            <p:cNvPr id="16403" name="Picture 2" descr="http://blog.bytheowner.com/wp-content/uploads/2009/10/up-down-arrows.jpg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8"/>
            <a:stretch>
              <a:fillRect/>
            </a:stretch>
          </p:blipFill>
          <p:spPr bwMode="auto">
            <a:xfrm>
              <a:off x="6169187" y="2245346"/>
              <a:ext cx="2233648" cy="1180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6403333" y="1375531"/>
              <a:ext cx="1975919" cy="166742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  <a:t>Napięcie </a:t>
              </a:r>
              <a:b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</a:br>
              <a: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  <a:t>sieci </a:t>
              </a:r>
              <a:b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</a:br>
              <a: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  <a:t>+/- 10%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Geneva" pitchFamily="1" charset="-128"/>
                <a:cs typeface="Arial" charset="0"/>
              </a:endParaRPr>
            </a:p>
          </p:txBody>
        </p:sp>
      </p:grpSp>
      <p:grpSp>
        <p:nvGrpSpPr>
          <p:cNvPr id="16392" name="Group 30"/>
          <p:cNvGrpSpPr>
            <a:grpSpLocks/>
          </p:cNvGrpSpPr>
          <p:nvPr/>
        </p:nvGrpSpPr>
        <p:grpSpPr bwMode="auto">
          <a:xfrm>
            <a:off x="5607050" y="3275013"/>
            <a:ext cx="3367088" cy="1331912"/>
            <a:chOff x="5606678" y="3946140"/>
            <a:chExt cx="3367798" cy="1330935"/>
          </a:xfrm>
        </p:grpSpPr>
        <p:sp>
          <p:nvSpPr>
            <p:cNvPr id="19" name="Rectangle 18"/>
            <p:cNvSpPr/>
            <p:nvPr/>
          </p:nvSpPr>
          <p:spPr>
            <a:xfrm>
              <a:off x="5660664" y="3946140"/>
              <a:ext cx="3031177" cy="7075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pl-PL" sz="2000" b="1" dirty="0">
                  <a:solidFill>
                    <a:schemeClr val="bg2">
                      <a:lumMod val="75000"/>
                    </a:schemeClr>
                  </a:solidFill>
                  <a:latin typeface="Arial" charset="0"/>
                  <a:ea typeface="Geneva" pitchFamily="1" charset="-128"/>
                  <a:cs typeface="Arial" charset="0"/>
                </a:rPr>
                <a:t>Wzrost napięcia na stacji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16401" name="TextBox 20"/>
            <p:cNvSpPr txBox="1">
              <a:spLocks noChangeArrowheads="1"/>
            </p:cNvSpPr>
            <p:nvPr/>
          </p:nvSpPr>
          <p:spPr bwMode="auto">
            <a:xfrm>
              <a:off x="5606678" y="4630744"/>
              <a:ext cx="1377766" cy="645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800">
                  <a:solidFill>
                    <a:srgbClr val="006699"/>
                  </a:solidFill>
                  <a:latin typeface="Arial" pitchFamily="34" charset="0"/>
                </a:rPr>
                <a:t>Przeszłość</a:t>
              </a:r>
              <a: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  <a:t/>
              </a:r>
              <a:b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</a:br>
              <a: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  <a:t>220V</a:t>
              </a:r>
            </a:p>
          </p:txBody>
        </p:sp>
        <p:sp>
          <p:nvSpPr>
            <p:cNvPr id="16402" name="TextBox 21"/>
            <p:cNvSpPr txBox="1">
              <a:spLocks noChangeArrowheads="1"/>
            </p:cNvSpPr>
            <p:nvPr/>
          </p:nvSpPr>
          <p:spPr bwMode="auto">
            <a:xfrm>
              <a:off x="7018638" y="4630744"/>
              <a:ext cx="19558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800">
                  <a:solidFill>
                    <a:srgbClr val="006699"/>
                  </a:solidFill>
                  <a:latin typeface="Arial" pitchFamily="34" charset="0"/>
                </a:rPr>
                <a:t>Dzisiaj</a:t>
              </a:r>
              <a: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  <a:t/>
              </a:r>
              <a:b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</a:br>
              <a:r>
                <a:rPr lang="en-US" altLang="pl-PL" sz="1800">
                  <a:solidFill>
                    <a:srgbClr val="006699"/>
                  </a:solidFill>
                  <a:latin typeface="Arial" pitchFamily="34" charset="0"/>
                </a:rPr>
                <a:t>230V </a:t>
              </a:r>
              <a:r>
                <a:rPr lang="pl-PL" altLang="pl-PL" sz="1800">
                  <a:solidFill>
                    <a:srgbClr val="006699"/>
                  </a:solidFill>
                  <a:latin typeface="Arial" pitchFamily="34" charset="0"/>
                </a:rPr>
                <a:t>i więcej</a:t>
              </a:r>
              <a:endParaRPr lang="en-US" altLang="pl-PL" sz="1800">
                <a:solidFill>
                  <a:srgbClr val="006699"/>
                </a:solidFill>
                <a:latin typeface="Arial" pitchFamily="34" charset="0"/>
              </a:endParaRPr>
            </a:p>
          </p:txBody>
        </p:sp>
      </p:grpSp>
      <p:grpSp>
        <p:nvGrpSpPr>
          <p:cNvPr id="16393" name="Group 31"/>
          <p:cNvGrpSpPr>
            <a:grpSpLocks/>
          </p:cNvGrpSpPr>
          <p:nvPr/>
        </p:nvGrpSpPr>
        <p:grpSpPr bwMode="auto">
          <a:xfrm>
            <a:off x="1766888" y="5235575"/>
            <a:ext cx="5746750" cy="898525"/>
            <a:chOff x="206477" y="5019680"/>
            <a:chExt cx="5227916" cy="1204209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06477" y="5043084"/>
              <a:ext cx="5161484" cy="114676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1B03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b="1" dirty="0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16398" name="Rectangle 26"/>
            <p:cNvSpPr>
              <a:spLocks noChangeArrowheads="1"/>
            </p:cNvSpPr>
            <p:nvPr/>
          </p:nvSpPr>
          <p:spPr bwMode="auto">
            <a:xfrm>
              <a:off x="934342" y="5098401"/>
              <a:ext cx="4500051" cy="98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lnSpc>
                  <a:spcPts val="26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2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Większość urządzeń dobrze pracuje przy napięciu 220 +/- 10%</a:t>
              </a:r>
              <a:endParaRPr lang="en-US" altLang="pl-PL" sz="200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399" name="Picture 4" descr="http://www.central-european-surgery.com/cms/soubory/general-info/good-to-know-2.gif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4" r="21471"/>
            <a:stretch>
              <a:fillRect/>
            </a:stretch>
          </p:blipFill>
          <p:spPr bwMode="auto">
            <a:xfrm>
              <a:off x="324856" y="5019680"/>
              <a:ext cx="383067" cy="120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ounded Rectangle 24"/>
          <p:cNvSpPr/>
          <p:nvPr/>
        </p:nvSpPr>
        <p:spPr bwMode="auto">
          <a:xfrm>
            <a:off x="2389232" y="1171022"/>
            <a:ext cx="5648640" cy="466046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             Przyczyny           i                   skutki           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87413" y="88900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ComEC</a:t>
            </a: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 w restauracji typu</a:t>
            </a:r>
            <a:r>
              <a:rPr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 Fast Food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988" y="1009650"/>
            <a:ext cx="5018087" cy="51530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pl-PL" sz="1800" dirty="0" smtClean="0">
                <a:solidFill>
                  <a:srgbClr val="002060"/>
                </a:solidFill>
                <a:effectLst/>
              </a:rPr>
              <a:t>Potrzeba</a:t>
            </a:r>
            <a:endParaRPr lang="en-US" sz="1800" dirty="0" smtClean="0">
              <a:solidFill>
                <a:srgbClr val="002060"/>
              </a:solidFill>
              <a:effectLst/>
            </a:endParaRPr>
          </a:p>
          <a:p>
            <a:pPr marL="341313" lvl="1" indent="4763">
              <a:lnSpc>
                <a:spcPts val="1700"/>
              </a:lnSpc>
              <a:spcBef>
                <a:spcPts val="300"/>
              </a:spcBef>
              <a:buFontTx/>
              <a:buNone/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W celu zmniejszenia zużycia energii elektrycznej i </a:t>
            </a:r>
            <a:br>
              <a:rPr lang="pl-PL" sz="1600" b="0" dirty="0" smtClean="0">
                <a:solidFill>
                  <a:srgbClr val="002060"/>
                </a:solidFill>
              </a:rPr>
            </a:br>
            <a:r>
              <a:rPr lang="pl-PL" sz="1600" b="0" dirty="0" smtClean="0">
                <a:solidFill>
                  <a:srgbClr val="002060"/>
                </a:solidFill>
              </a:rPr>
              <a:t>obniżyć emisje CO2 zgodnie z politykom i założeniami</a:t>
            </a:r>
            <a:br>
              <a:rPr lang="pl-PL" sz="1600" b="0" dirty="0" smtClean="0">
                <a:solidFill>
                  <a:srgbClr val="002060"/>
                </a:solidFill>
              </a:rPr>
            </a:br>
            <a:r>
              <a:rPr lang="pl-PL" sz="1600" b="0" dirty="0" smtClean="0">
                <a:solidFill>
                  <a:srgbClr val="002060"/>
                </a:solidFill>
              </a:rPr>
              <a:t>korporacji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pl-PL" sz="1800" dirty="0" smtClean="0">
                <a:solidFill>
                  <a:srgbClr val="002060"/>
                </a:solidFill>
                <a:effectLst/>
              </a:rPr>
              <a:t>Rozwiązanie</a:t>
            </a:r>
            <a:endParaRPr lang="en-US" sz="1800" dirty="0" smtClean="0">
              <a:solidFill>
                <a:srgbClr val="002060"/>
              </a:solidFill>
              <a:effectLst/>
            </a:endParaRPr>
          </a:p>
          <a:p>
            <a:pPr marL="568325" lvl="1" indent="-222250">
              <a:lnSpc>
                <a:spcPts val="1700"/>
              </a:lnSpc>
              <a:spcBef>
                <a:spcPts val="300"/>
              </a:spcBef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Oszczędność energii elektrycznej na wszystkich obw. m.in.: chłodziarki, zamrażarki, piekarniki elektr., kuchenki mikrofalowe, ekspresy do kawy</a:t>
            </a:r>
            <a:br>
              <a:rPr lang="pl-PL" sz="1600" b="0" dirty="0" smtClean="0">
                <a:solidFill>
                  <a:srgbClr val="002060"/>
                </a:solidFill>
              </a:rPr>
            </a:br>
            <a:r>
              <a:rPr lang="pl-PL" sz="1600" b="0" dirty="0" smtClean="0">
                <a:solidFill>
                  <a:srgbClr val="002060"/>
                </a:solidFill>
              </a:rPr>
              <a:t>oświetlenie, klimatyzacja. 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 marL="568325" lvl="1" indent="-222250">
              <a:lnSpc>
                <a:spcPts val="1700"/>
              </a:lnSpc>
              <a:spcBef>
                <a:spcPts val="300"/>
              </a:spcBef>
              <a:defRPr/>
            </a:pPr>
            <a:r>
              <a:rPr lang="en-US" sz="1600" b="0" dirty="0" smtClean="0">
                <a:solidFill>
                  <a:srgbClr val="002060"/>
                </a:solidFill>
              </a:rPr>
              <a:t>ComEC </a:t>
            </a:r>
            <a:r>
              <a:rPr lang="pl-PL" sz="1600" b="0" dirty="0" smtClean="0">
                <a:solidFill>
                  <a:srgbClr val="002060"/>
                </a:solidFill>
              </a:rPr>
              <a:t>model</a:t>
            </a:r>
            <a:r>
              <a:rPr lang="en-US" sz="1600" b="0" dirty="0" smtClean="0">
                <a:solidFill>
                  <a:srgbClr val="002060"/>
                </a:solidFill>
              </a:rPr>
              <a:t>160A </a:t>
            </a:r>
            <a:r>
              <a:rPr lang="pl-PL" sz="1600" b="0" dirty="0" smtClean="0">
                <a:solidFill>
                  <a:srgbClr val="002060"/>
                </a:solidFill>
              </a:rPr>
              <a:t>został zainstalowany za wył. gł.</a:t>
            </a:r>
            <a:br>
              <a:rPr lang="pl-PL" sz="1600" b="0" dirty="0" smtClean="0">
                <a:solidFill>
                  <a:srgbClr val="002060"/>
                </a:solidFill>
              </a:rPr>
            </a:br>
            <a:r>
              <a:rPr lang="pl-PL" sz="1600" b="0" dirty="0" smtClean="0">
                <a:solidFill>
                  <a:srgbClr val="002060"/>
                </a:solidFill>
              </a:rPr>
              <a:t>o to wyniki </a:t>
            </a:r>
          </a:p>
          <a:p>
            <a:pPr>
              <a:buFontTx/>
              <a:buNone/>
              <a:defRPr/>
            </a:pPr>
            <a:r>
              <a:rPr lang="pl-PL" sz="1800" dirty="0" smtClean="0">
                <a:solidFill>
                  <a:srgbClr val="002060"/>
                </a:solidFill>
                <a:effectLst/>
              </a:rPr>
              <a:t>Wyniki</a:t>
            </a:r>
            <a:endParaRPr lang="en-US" sz="1800" dirty="0" smtClean="0">
              <a:solidFill>
                <a:srgbClr val="002060"/>
              </a:solidFill>
              <a:effectLst/>
            </a:endParaRPr>
          </a:p>
          <a:p>
            <a:pPr marL="401638" lvl="1" indent="0">
              <a:lnSpc>
                <a:spcPts val="1700"/>
              </a:lnSpc>
              <a:spcBef>
                <a:spcPts val="300"/>
              </a:spcBef>
              <a:buFontTx/>
              <a:buNone/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Łączne oszczędności 12,9% energii elektr. Przy napięciu fazowym 230V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pl-PL" sz="1800" dirty="0" smtClean="0">
                <a:solidFill>
                  <a:srgbClr val="002060"/>
                </a:solidFill>
                <a:effectLst/>
              </a:rPr>
              <a:t>Korzyści</a:t>
            </a:r>
            <a:endParaRPr lang="en-US" sz="1800" dirty="0" smtClean="0">
              <a:solidFill>
                <a:srgbClr val="002060"/>
              </a:solidFill>
              <a:effectLst/>
            </a:endParaRPr>
          </a:p>
          <a:p>
            <a:pPr marL="568325" lvl="1" indent="-222250">
              <a:lnSpc>
                <a:spcPts val="1700"/>
              </a:lnSpc>
              <a:spcBef>
                <a:spcPts val="300"/>
              </a:spcBef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Szybki i łatwy montaż 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 marL="568325" lvl="1" indent="-222250">
              <a:lnSpc>
                <a:spcPts val="1700"/>
              </a:lnSpc>
              <a:spcBef>
                <a:spcPts val="300"/>
              </a:spcBef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Nie wpływa negatywnie na prace restauracji</a:t>
            </a:r>
            <a:endParaRPr lang="en-US" sz="1600" b="0" dirty="0" smtClean="0">
              <a:solidFill>
                <a:srgbClr val="002060"/>
              </a:solidFill>
            </a:endParaRPr>
          </a:p>
          <a:p>
            <a:pPr marL="568325" lvl="1" indent="-222250">
              <a:lnSpc>
                <a:spcPts val="1700"/>
              </a:lnSpc>
              <a:spcBef>
                <a:spcPts val="300"/>
              </a:spcBef>
              <a:defRPr/>
            </a:pPr>
            <a:r>
              <a:rPr lang="pl-PL" sz="1600" b="0" dirty="0" smtClean="0">
                <a:solidFill>
                  <a:srgbClr val="002060"/>
                </a:solidFill>
              </a:rPr>
              <a:t>Nie było żadnych zmian w instalacji</a:t>
            </a:r>
            <a:endParaRPr lang="en-US" sz="1600" b="0" dirty="0" smtClean="0">
              <a:solidFill>
                <a:srgbClr val="002060"/>
              </a:solidFill>
            </a:endParaRPr>
          </a:p>
        </p:txBody>
      </p:sp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1136650"/>
            <a:ext cx="3025775" cy="15398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163" y="2913063"/>
            <a:ext cx="3011487" cy="250666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sp>
        <p:nvSpPr>
          <p:cNvPr id="13" name="Rounded Rectangle 12"/>
          <p:cNvSpPr/>
          <p:nvPr/>
        </p:nvSpPr>
        <p:spPr bwMode="auto">
          <a:xfrm>
            <a:off x="1248934" y="5794509"/>
            <a:ext cx="5992524" cy="591014"/>
          </a:xfrm>
          <a:prstGeom prst="roundRect">
            <a:avLst/>
          </a:prstGeom>
          <a:solidFill>
            <a:srgbClr val="74B2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0" hangingPunct="0">
              <a:defRPr/>
            </a:pP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Geneva" pitchFamily="1" charset="-128"/>
                <a:cs typeface="Arial" charset="0"/>
              </a:rPr>
              <a:t>Oszczędności na całym obiekcie 12,9%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440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6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1DD4BAB4-B4B7-4DDC-BB82-B004B2966B6C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035" r="5096" b="2261"/>
          <a:stretch>
            <a:fillRect/>
          </a:stretch>
        </p:blipFill>
        <p:spPr bwMode="auto">
          <a:xfrm>
            <a:off x="479425" y="1306513"/>
            <a:ext cx="6149975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5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268B89D8-1663-403B-96B3-0D63847F9893}" type="slidenum">
              <a:rPr lang="en-US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060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ComEC </a:t>
            </a:r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 w biurach</a:t>
            </a:r>
            <a:r>
              <a:rPr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 DCTI </a:t>
            </a:r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w</a:t>
            </a:r>
            <a:r>
              <a:rPr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 S</a:t>
            </a:r>
            <a:r>
              <a:rPr lang="pl-PL" altLang="pl-PL" u="sng" smtClean="0">
                <a:ln>
                  <a:noFill/>
                </a:ln>
                <a:solidFill>
                  <a:schemeClr val="tx1"/>
                </a:solidFill>
                <a:effectLst/>
              </a:rPr>
              <a:t>zwajcarji</a:t>
            </a:r>
            <a:endParaRPr altLang="pl-PL" u="sng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9488" y="879475"/>
            <a:ext cx="4354512" cy="2343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SzPct val="65000"/>
              <a:defRPr/>
            </a:pPr>
            <a:r>
              <a:rPr lang="pl-PL" sz="2800" b="1" kern="0" dirty="0">
                <a:solidFill>
                  <a:srgbClr val="002060"/>
                </a:solidFill>
                <a:latin typeface="+mn-lt"/>
                <a:ea typeface="+mn-ea"/>
              </a:rPr>
              <a:t>Instalacja przez Partnera</a:t>
            </a:r>
            <a:r>
              <a:rPr lang="en-US" sz="2800" b="1" kern="0" dirty="0">
                <a:solidFill>
                  <a:srgbClr val="002060"/>
                </a:solidFill>
                <a:latin typeface="+mn-lt"/>
                <a:ea typeface="+mn-ea"/>
              </a:rPr>
              <a:t/>
            </a:r>
            <a:br>
              <a:rPr lang="en-US" sz="2800" b="1" kern="0" dirty="0">
                <a:solidFill>
                  <a:srgbClr val="002060"/>
                </a:solidFill>
                <a:latin typeface="+mn-lt"/>
                <a:ea typeface="+mn-ea"/>
              </a:rPr>
            </a:br>
            <a:r>
              <a:rPr lang="en-US" sz="2400" kern="0" dirty="0">
                <a:solidFill>
                  <a:srgbClr val="002060"/>
                </a:solidFill>
                <a:latin typeface="+mn-lt"/>
                <a:ea typeface="+mn-ea"/>
              </a:rPr>
              <a:t>Genève Electric Corporation</a:t>
            </a:r>
            <a:endParaRPr lang="en-US" sz="2800" kern="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ts val="600"/>
              </a:spcBef>
              <a:buSzPct val="65000"/>
              <a:defRPr/>
            </a:pPr>
            <a:r>
              <a:rPr lang="pl-PL" sz="2800" b="1" kern="0" dirty="0">
                <a:solidFill>
                  <a:srgbClr val="002060"/>
                </a:solidFill>
                <a:latin typeface="+mn-lt"/>
                <a:ea typeface="+mn-ea"/>
              </a:rPr>
              <a:t>Rezultat</a:t>
            </a:r>
            <a:endParaRPr lang="en-US" sz="2800" b="1" kern="0" dirty="0">
              <a:solidFill>
                <a:srgbClr val="002060"/>
              </a:solidFill>
              <a:latin typeface="+mn-lt"/>
              <a:ea typeface="+mn-ea"/>
            </a:endParaRPr>
          </a:p>
          <a:p>
            <a:pPr marL="568325" lvl="1" indent="-222250" eaLnBrk="0" hangingPunct="0">
              <a:lnSpc>
                <a:spcPts val="2400"/>
              </a:lnSpc>
              <a:spcBef>
                <a:spcPts val="1200"/>
              </a:spcBef>
              <a:buSzPct val="65000"/>
              <a:buFontTx/>
              <a:buBlip>
                <a:blip r:embed="rId5"/>
              </a:buBlip>
              <a:defRPr/>
            </a:pPr>
            <a:r>
              <a:rPr lang="pl-PL" sz="2400" kern="0" dirty="0">
                <a:solidFill>
                  <a:srgbClr val="002060"/>
                </a:solidFill>
                <a:latin typeface="+mn-lt"/>
                <a:ea typeface="+mn-ea"/>
              </a:rPr>
              <a:t>Redukcja do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+mn-ea"/>
              </a:rPr>
              <a:t> 215V</a:t>
            </a:r>
          </a:p>
          <a:p>
            <a:pPr marL="568325" lvl="1" indent="-222250" eaLnBrk="0" hangingPunct="0">
              <a:lnSpc>
                <a:spcPts val="2400"/>
              </a:lnSpc>
              <a:spcBef>
                <a:spcPts val="1200"/>
              </a:spcBef>
              <a:buSzPct val="65000"/>
              <a:buFontTx/>
              <a:buBlip>
                <a:blip r:embed="rId5"/>
              </a:buBlip>
              <a:defRPr/>
            </a:pPr>
            <a:r>
              <a:rPr lang="pl-PL" sz="2400" kern="0" dirty="0">
                <a:solidFill>
                  <a:srgbClr val="002060"/>
                </a:solidFill>
                <a:latin typeface="+mn-lt"/>
                <a:ea typeface="+mn-ea"/>
              </a:rPr>
              <a:t>Oszczędność </a:t>
            </a:r>
            <a:r>
              <a:rPr lang="en-US" sz="2400" kern="0" dirty="0">
                <a:solidFill>
                  <a:srgbClr val="002060"/>
                </a:solidFill>
                <a:latin typeface="+mn-lt"/>
                <a:ea typeface="+mn-ea"/>
              </a:rPr>
              <a:t>13% </a:t>
            </a:r>
            <a:r>
              <a:rPr lang="pl-PL" sz="2400" kern="0" dirty="0">
                <a:solidFill>
                  <a:srgbClr val="002060"/>
                </a:solidFill>
                <a:latin typeface="+mn-lt"/>
                <a:ea typeface="+mn-ea"/>
              </a:rPr>
              <a:t> kWh</a:t>
            </a:r>
            <a:endParaRPr lang="en-US" sz="2400" kern="0" dirty="0">
              <a:solidFill>
                <a:srgbClr val="00206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>
          <a:xfrm>
            <a:off x="914400" y="2857500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    O Firmie </a:t>
            </a:r>
            <a:b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                    Power Sines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608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D57F72D-D0E7-46D7-810B-D457BE1616F5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6084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54038"/>
            <a:ext cx="18272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Profil Producenta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038225"/>
            <a:ext cx="7954963" cy="2692400"/>
          </a:xfrm>
        </p:spPr>
        <p:txBody>
          <a:bodyPr/>
          <a:lstStyle/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Globalny dostawca rozwiązań energooszczędnych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66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Lat doświadczeń w kontroli napięcia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pl-PL" sz="2400" dirty="0" smtClean="0">
                <a:solidFill>
                  <a:srgbClr val="002060"/>
                </a:solidFill>
              </a:rPr>
              <a:t>ilne </a:t>
            </a:r>
            <a:r>
              <a:rPr lang="en-US" sz="2400" dirty="0" smtClean="0">
                <a:solidFill>
                  <a:srgbClr val="002060"/>
                </a:solidFill>
              </a:rPr>
              <a:t>R&amp;D </a:t>
            </a:r>
            <a:r>
              <a:rPr lang="pl-PL" sz="2400" dirty="0" smtClean="0">
                <a:solidFill>
                  <a:srgbClr val="002060"/>
                </a:solidFill>
              </a:rPr>
              <a:t>z kilkoma opatentowanymi technologiami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25,000 </a:t>
            </a:r>
            <a:r>
              <a:rPr lang="pl-PL" sz="2400" dirty="0" smtClean="0">
                <a:solidFill>
                  <a:srgbClr val="002060"/>
                </a:solidFill>
              </a:rPr>
              <a:t> systemów zainstalowanych na całym świecie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Globalna sieć Partnerów zawodowych i dystrybutorów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Umowy z Producentami Oryginalnego Wyposażenia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ACD6040-E2CB-4C54-B78E-74225C73A36A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109" name="Slide Number Placeholder 2"/>
          <p:cNvSpPr txBox="1">
            <a:spLocks/>
          </p:cNvSpPr>
          <p:nvPr/>
        </p:nvSpPr>
        <p:spPr bwMode="auto">
          <a:xfrm>
            <a:off x="10156825" y="6769100"/>
            <a:ext cx="669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rtl="1" eaLnBrk="1" hangingPunct="1">
              <a:spcBef>
                <a:spcPct val="0"/>
              </a:spcBef>
              <a:buSzTx/>
              <a:buFontTx/>
              <a:buNone/>
            </a:pPr>
            <a:fld id="{7885501F-A6EE-47B0-9A1F-698D2796035A}" type="slidenum">
              <a:rPr lang="he-IL" altLang="pl-PL" sz="1200">
                <a:solidFill>
                  <a:schemeClr val="tx1"/>
                </a:solidFill>
                <a:cs typeface="Arial" pitchFamily="34" charset="0"/>
              </a:rPr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altLang="pl-PL" sz="120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47110" name="Group 56"/>
          <p:cNvGrpSpPr>
            <a:grpSpLocks/>
          </p:cNvGrpSpPr>
          <p:nvPr/>
        </p:nvGrpSpPr>
        <p:grpSpPr bwMode="auto">
          <a:xfrm>
            <a:off x="1292225" y="3805238"/>
            <a:ext cx="6207125" cy="2376487"/>
            <a:chOff x="945930" y="3626069"/>
            <a:chExt cx="6449051" cy="2640235"/>
          </a:xfrm>
        </p:grpSpPr>
        <p:grpSp>
          <p:nvGrpSpPr>
            <p:cNvPr id="47111" name="Group 20"/>
            <p:cNvGrpSpPr>
              <a:grpSpLocks/>
            </p:cNvGrpSpPr>
            <p:nvPr/>
          </p:nvGrpSpPr>
          <p:grpSpPr bwMode="auto">
            <a:xfrm>
              <a:off x="945930" y="3626069"/>
              <a:ext cx="6449051" cy="2598194"/>
              <a:chOff x="1711036" y="3745706"/>
              <a:chExt cx="7432964" cy="2731294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274" t="61679" r="8470" b="8418"/>
              <a:stretch>
                <a:fillRect/>
              </a:stretch>
            </p:blipFill>
            <p:spPr bwMode="auto">
              <a:xfrm>
                <a:off x="1711036" y="3745706"/>
                <a:ext cx="7432964" cy="2731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>
                <a:off x="35398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3768436" y="4572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4" name="AutoShape 13"/>
              <p:cNvSpPr>
                <a:spLocks noChangeArrowheads="1"/>
              </p:cNvSpPr>
              <p:nvPr/>
            </p:nvSpPr>
            <p:spPr bwMode="auto">
              <a:xfrm>
                <a:off x="3387436" y="4572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5" name="AutoShape 13"/>
              <p:cNvSpPr>
                <a:spLocks noChangeArrowheads="1"/>
              </p:cNvSpPr>
              <p:nvPr/>
            </p:nvSpPr>
            <p:spPr bwMode="auto">
              <a:xfrm>
                <a:off x="3235036" y="48768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6" name="AutoShape 13"/>
              <p:cNvSpPr>
                <a:spLocks noChangeArrowheads="1"/>
              </p:cNvSpPr>
              <p:nvPr/>
            </p:nvSpPr>
            <p:spPr bwMode="auto">
              <a:xfrm>
                <a:off x="37684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>
                <a:off x="4225636" y="5334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8" name="AutoShape 13"/>
              <p:cNvSpPr>
                <a:spLocks noChangeArrowheads="1"/>
              </p:cNvSpPr>
              <p:nvPr/>
            </p:nvSpPr>
            <p:spPr bwMode="auto">
              <a:xfrm>
                <a:off x="7883236" y="57912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>
                <a:off x="5902036" y="46482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0" name="AutoShape 13"/>
              <p:cNvSpPr>
                <a:spLocks noChangeArrowheads="1"/>
              </p:cNvSpPr>
              <p:nvPr/>
            </p:nvSpPr>
            <p:spPr bwMode="auto">
              <a:xfrm>
                <a:off x="5673436" y="5867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52924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2" name="AutoShape 13"/>
              <p:cNvSpPr>
                <a:spLocks noChangeArrowheads="1"/>
              </p:cNvSpPr>
              <p:nvPr/>
            </p:nvSpPr>
            <p:spPr bwMode="auto">
              <a:xfrm>
                <a:off x="5673436" y="41148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3" name="AutoShape 13"/>
              <p:cNvSpPr>
                <a:spLocks noChangeArrowheads="1"/>
              </p:cNvSpPr>
              <p:nvPr/>
            </p:nvSpPr>
            <p:spPr bwMode="auto">
              <a:xfrm>
                <a:off x="5521036" y="44196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54" name="AutoShape 13"/>
              <p:cNvSpPr>
                <a:spLocks noChangeArrowheads="1"/>
              </p:cNvSpPr>
              <p:nvPr/>
            </p:nvSpPr>
            <p:spPr bwMode="auto">
              <a:xfrm>
                <a:off x="59020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4375519" y="4202802"/>
              <a:ext cx="132227" cy="14799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127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47115" name="Group 20"/>
            <p:cNvGrpSpPr>
              <a:grpSpLocks/>
            </p:cNvGrpSpPr>
            <p:nvPr/>
          </p:nvGrpSpPr>
          <p:grpSpPr bwMode="auto">
            <a:xfrm>
              <a:off x="945930" y="3668110"/>
              <a:ext cx="6449051" cy="2598194"/>
              <a:chOff x="1711036" y="3745706"/>
              <a:chExt cx="7432964" cy="2731294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0274" t="61679" r="8470" b="8418"/>
              <a:stretch>
                <a:fillRect/>
              </a:stretch>
            </p:blipFill>
            <p:spPr bwMode="auto">
              <a:xfrm>
                <a:off x="1711036" y="3745706"/>
                <a:ext cx="7432964" cy="2731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35398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AutoShape 13"/>
              <p:cNvSpPr>
                <a:spLocks noChangeArrowheads="1"/>
              </p:cNvSpPr>
              <p:nvPr/>
            </p:nvSpPr>
            <p:spPr bwMode="auto">
              <a:xfrm>
                <a:off x="3768436" y="4572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AutoShape 13"/>
              <p:cNvSpPr>
                <a:spLocks noChangeArrowheads="1"/>
              </p:cNvSpPr>
              <p:nvPr/>
            </p:nvSpPr>
            <p:spPr bwMode="auto">
              <a:xfrm>
                <a:off x="3387436" y="4572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AutoShape 13"/>
              <p:cNvSpPr>
                <a:spLocks noChangeArrowheads="1"/>
              </p:cNvSpPr>
              <p:nvPr/>
            </p:nvSpPr>
            <p:spPr bwMode="auto">
              <a:xfrm>
                <a:off x="3235036" y="48768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AutoShape 13"/>
              <p:cNvSpPr>
                <a:spLocks noChangeArrowheads="1"/>
              </p:cNvSpPr>
              <p:nvPr/>
            </p:nvSpPr>
            <p:spPr bwMode="auto">
              <a:xfrm>
                <a:off x="37684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>
                <a:off x="4225636" y="53340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AutoShape 13"/>
              <p:cNvSpPr>
                <a:spLocks noChangeArrowheads="1"/>
              </p:cNvSpPr>
              <p:nvPr/>
            </p:nvSpPr>
            <p:spPr bwMode="auto">
              <a:xfrm>
                <a:off x="7883236" y="5879587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AutoShape 13"/>
              <p:cNvSpPr>
                <a:spLocks noChangeArrowheads="1"/>
              </p:cNvSpPr>
              <p:nvPr/>
            </p:nvSpPr>
            <p:spPr bwMode="auto">
              <a:xfrm>
                <a:off x="5865696" y="46482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AutoShape 13"/>
              <p:cNvSpPr>
                <a:spLocks noChangeArrowheads="1"/>
              </p:cNvSpPr>
              <p:nvPr/>
            </p:nvSpPr>
            <p:spPr bwMode="auto">
              <a:xfrm>
                <a:off x="5673436" y="5867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AutoShape 13"/>
              <p:cNvSpPr>
                <a:spLocks noChangeArrowheads="1"/>
              </p:cNvSpPr>
              <p:nvPr/>
            </p:nvSpPr>
            <p:spPr bwMode="auto">
              <a:xfrm>
                <a:off x="5122843" y="425501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AutoShape 13"/>
              <p:cNvSpPr>
                <a:spLocks noChangeArrowheads="1"/>
              </p:cNvSpPr>
              <p:nvPr/>
            </p:nvSpPr>
            <p:spPr bwMode="auto">
              <a:xfrm>
                <a:off x="5673436" y="41148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AutoShape 13"/>
              <p:cNvSpPr>
                <a:spLocks noChangeArrowheads="1"/>
              </p:cNvSpPr>
              <p:nvPr/>
            </p:nvSpPr>
            <p:spPr bwMode="auto">
              <a:xfrm>
                <a:off x="5387783" y="44196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AutoShape 13"/>
              <p:cNvSpPr>
                <a:spLocks noChangeArrowheads="1"/>
              </p:cNvSpPr>
              <p:nvPr/>
            </p:nvSpPr>
            <p:spPr bwMode="auto">
              <a:xfrm>
                <a:off x="5902036" y="4343400"/>
                <a:ext cx="152400" cy="155575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127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991F00"/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8" name="AutoShape 13"/>
            <p:cNvSpPr>
              <a:spLocks noChangeArrowheads="1"/>
            </p:cNvSpPr>
            <p:nvPr/>
          </p:nvSpPr>
          <p:spPr bwMode="auto">
            <a:xfrm>
              <a:off x="4280926" y="4297394"/>
              <a:ext cx="132227" cy="14799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127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>
              <a:off x="3869324" y="4389077"/>
              <a:ext cx="132227" cy="14799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127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4067665" y="4177786"/>
              <a:ext cx="132227" cy="14799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127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4220065" y="4088456"/>
              <a:ext cx="132227" cy="147994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12700" algn="ctr">
              <a:noFill/>
              <a:miter lim="800000"/>
              <a:headEnd/>
              <a:tailEnd/>
            </a:ln>
            <a:effectLst>
              <a:prstShdw prst="shdw17" dist="17961" dir="2700000">
                <a:srgbClr val="991F00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34F4C8FC-FEE5-4B8A-BDE3-0C5A1A96A6BD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131" name="Title 2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Oferta Energooszczędnych Produktów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pSp>
        <p:nvGrpSpPr>
          <p:cNvPr id="48132" name="Group 26"/>
          <p:cNvGrpSpPr>
            <a:grpSpLocks/>
          </p:cNvGrpSpPr>
          <p:nvPr/>
        </p:nvGrpSpPr>
        <p:grpSpPr bwMode="auto">
          <a:xfrm>
            <a:off x="12700" y="1028700"/>
            <a:ext cx="9034463" cy="5160963"/>
            <a:chOff x="-21301" y="920476"/>
            <a:chExt cx="9281189" cy="5404124"/>
          </a:xfrm>
        </p:grpSpPr>
        <p:grpSp>
          <p:nvGrpSpPr>
            <p:cNvPr id="48136" name="Group 23"/>
            <p:cNvGrpSpPr>
              <a:grpSpLocks/>
            </p:cNvGrpSpPr>
            <p:nvPr/>
          </p:nvGrpSpPr>
          <p:grpSpPr bwMode="auto">
            <a:xfrm>
              <a:off x="1331908" y="2739027"/>
              <a:ext cx="2876553" cy="3585573"/>
              <a:chOff x="1426733" y="2586924"/>
              <a:chExt cx="2876773" cy="3585276"/>
            </a:xfrm>
          </p:grpSpPr>
          <p:grpSp>
            <p:nvGrpSpPr>
              <p:cNvPr id="48153" name="Group 12"/>
              <p:cNvGrpSpPr>
                <a:grpSpLocks/>
              </p:cNvGrpSpPr>
              <p:nvPr/>
            </p:nvGrpSpPr>
            <p:grpSpPr bwMode="auto">
              <a:xfrm>
                <a:off x="1426733" y="2914370"/>
                <a:ext cx="2876773" cy="3257830"/>
                <a:chOff x="1390426" y="1542770"/>
                <a:chExt cx="2876773" cy="3257830"/>
              </a:xfrm>
            </p:grpSpPr>
            <p:pic>
              <p:nvPicPr>
                <p:cNvPr id="61442" name="Picture 2" descr="G:\Marketing\PUBLIC\LEC\Photos\Products\jpg_low res\LEC A 30A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40000"/>
                </a:blip>
                <a:srcRect/>
                <a:stretch>
                  <a:fillRect/>
                </a:stretch>
              </p:blipFill>
              <p:spPr bwMode="auto">
                <a:xfrm>
                  <a:off x="1390826" y="1542771"/>
                  <a:ext cx="1849530" cy="2179088"/>
                </a:xfrm>
                <a:prstGeom prst="rect">
                  <a:avLst/>
                </a:prstGeom>
                <a:solidFill>
                  <a:schemeClr val="accent1">
                    <a:lumMod val="75000"/>
                    <a:alpha val="31000"/>
                  </a:schemeClr>
                </a:solidFill>
                <a:ln>
                  <a:noFill/>
                </a:ln>
              </p:spPr>
            </p:pic>
            <p:sp>
              <p:nvSpPr>
                <p:cNvPr id="9" name="Pie 8"/>
                <p:cNvSpPr/>
                <p:nvPr/>
              </p:nvSpPr>
              <p:spPr bwMode="auto">
                <a:xfrm flipH="1">
                  <a:off x="1676400" y="2209800"/>
                  <a:ext cx="2590799" cy="2590800"/>
                </a:xfrm>
                <a:prstGeom prst="pie">
                  <a:avLst/>
                </a:prstGeom>
                <a:solidFill>
                  <a:srgbClr val="F6C332">
                    <a:alpha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b" anchorCtr="1"/>
                <a:lstStyle/>
                <a:p>
                  <a:pPr algn="r" rtl="1" eaLnBrk="0" hangingPunct="0">
                    <a:defRPr/>
                  </a:pPr>
                  <a:r>
                    <a:rPr lang="pl-PL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itchFamily="34" charset="0"/>
                      <a:ea typeface="Geneva" pitchFamily="1" charset="-128"/>
                      <a:cs typeface="Arial" charset="0"/>
                    </a:rPr>
                    <a:t>Oświetlenie</a:t>
                  </a:r>
                  <a:endPara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ea typeface="Geneva" pitchFamily="1" charset="-128"/>
                    <a:cs typeface="Arial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1815306" y="2586925"/>
                <a:ext cx="851371" cy="4620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cs typeface="Arial" pitchFamily="34" charset="0"/>
                  </a:rPr>
                  <a:t>LEC</a:t>
                </a:r>
              </a:p>
            </p:txBody>
          </p:sp>
        </p:grpSp>
        <p:grpSp>
          <p:nvGrpSpPr>
            <p:cNvPr id="48137" name="Group 22"/>
            <p:cNvGrpSpPr>
              <a:grpSpLocks/>
            </p:cNvGrpSpPr>
            <p:nvPr/>
          </p:nvGrpSpPr>
          <p:grpSpPr bwMode="auto">
            <a:xfrm>
              <a:off x="4741863" y="2743200"/>
              <a:ext cx="2860675" cy="3581400"/>
              <a:chOff x="4836907" y="2590800"/>
              <a:chExt cx="2859293" cy="3581400"/>
            </a:xfrm>
          </p:grpSpPr>
          <p:grpSp>
            <p:nvGrpSpPr>
              <p:cNvPr id="48146" name="Group 13"/>
              <p:cNvGrpSpPr>
                <a:grpSpLocks/>
              </p:cNvGrpSpPr>
              <p:nvPr/>
            </p:nvGrpSpPr>
            <p:grpSpPr bwMode="auto">
              <a:xfrm>
                <a:off x="4836907" y="2953404"/>
                <a:ext cx="2859293" cy="3218796"/>
                <a:chOff x="4800600" y="1505604"/>
                <a:chExt cx="2859293" cy="3218796"/>
              </a:xfrm>
            </p:grpSpPr>
            <p:pic>
              <p:nvPicPr>
                <p:cNvPr id="48148" name="Picture 10" descr="Sinumec 37.jp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91200" y="1524001"/>
                  <a:ext cx="1855557" cy="2209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149" name="Picture 11" descr="Sinumec 37.jpg"/>
                <p:cNvPicPr>
                  <a:picLocks noChangeAspect="1"/>
                </p:cNvPicPr>
                <p:nvPr/>
              </p:nvPicPr>
              <p:blipFill>
                <a:blip r:embed="rId6">
                  <a:lum bright="-10000" contrast="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804336" y="1505604"/>
                  <a:ext cx="1855557" cy="22097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" name="Pie 9"/>
                <p:cNvSpPr/>
                <p:nvPr/>
              </p:nvSpPr>
              <p:spPr bwMode="auto">
                <a:xfrm>
                  <a:off x="4800600" y="2133600"/>
                  <a:ext cx="2590800" cy="2590800"/>
                </a:xfrm>
                <a:prstGeom prst="pie">
                  <a:avLst/>
                </a:prstGeom>
                <a:solidFill>
                  <a:srgbClr val="92D050">
                    <a:alpha val="75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b" anchorCtr="1"/>
                <a:lstStyle/>
                <a:p>
                  <a:pPr algn="r" rtl="1" eaLnBrk="0" hangingPunct="0">
                    <a:defRPr/>
                  </a:pPr>
                  <a:r>
                    <a:rPr lang="pl-PL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Black" pitchFamily="34" charset="0"/>
                      <a:ea typeface="Geneva" pitchFamily="1" charset="-128"/>
                      <a:cs typeface="Arial" charset="0"/>
                    </a:rPr>
                    <a:t>Silniki AC</a:t>
                  </a:r>
                  <a:endPara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ea typeface="Geneva" pitchFamily="1" charset="-128"/>
                    <a:cs typeface="Arial" charset="0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47541" y="2591615"/>
                <a:ext cx="1672448" cy="4621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cs typeface="Arial" pitchFamily="34" charset="0"/>
                  </a:rPr>
                  <a:t>SinuMEC</a:t>
                </a:r>
              </a:p>
            </p:txBody>
          </p:sp>
        </p:grpSp>
        <p:grpSp>
          <p:nvGrpSpPr>
            <p:cNvPr id="48138" name="Group 24"/>
            <p:cNvGrpSpPr>
              <a:grpSpLocks/>
            </p:cNvGrpSpPr>
            <p:nvPr/>
          </p:nvGrpSpPr>
          <p:grpSpPr bwMode="auto">
            <a:xfrm>
              <a:off x="3144193" y="920476"/>
              <a:ext cx="2590822" cy="3708675"/>
              <a:chOff x="3252595" y="920926"/>
              <a:chExt cx="2590800" cy="3708878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3252595" y="2039004"/>
                <a:ext cx="2590800" cy="2590800"/>
              </a:xfrm>
              <a:prstGeom prst="ellipse">
                <a:avLst/>
              </a:prstGeom>
              <a:solidFill>
                <a:schemeClr val="accent1">
                  <a:lumMod val="75000"/>
                  <a:alpha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b" anchorCtr="1"/>
              <a:lstStyle/>
              <a:p>
                <a:pPr algn="ctr" eaLnBrk="0" hangingPunct="0">
                  <a:defRPr/>
                </a:pPr>
                <a:r>
                  <a:rPr lang="pl-P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ea typeface="Geneva" pitchFamily="1" charset="-128"/>
                    <a:cs typeface="Arial" charset="0"/>
                  </a:rPr>
                  <a:t>Na całe </a:t>
                </a:r>
                <a:br>
                  <a:rPr lang="pl-P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ea typeface="Geneva" pitchFamily="1" charset="-128"/>
                    <a:cs typeface="Arial" charset="0"/>
                  </a:rPr>
                </a:br>
                <a:r>
                  <a:rPr lang="pl-P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ea typeface="Geneva" pitchFamily="1" charset="-128"/>
                    <a:cs typeface="Arial" charset="0"/>
                  </a:rPr>
                  <a:t>obciążenie</a:t>
                </a:r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itchFamily="34" charset="0"/>
                  <a:ea typeface="Geneva" pitchFamily="1" charset="-128"/>
                  <a:cs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838060" y="920926"/>
                <a:ext cx="1436770" cy="4837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Black" pitchFamily="34" charset="0"/>
                    <a:cs typeface="Arial" pitchFamily="34" charset="0"/>
                  </a:rPr>
                  <a:t>ComEC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-21301" y="3488723"/>
              <a:ext cx="1581928" cy="1128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rtl="1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Oświetlenie 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Publiczne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Handlowe</a:t>
              </a:r>
              <a:b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Przemysłowe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02345" y="3352415"/>
              <a:ext cx="1857543" cy="11286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60325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Przemysł</a:t>
              </a:r>
            </a:p>
            <a:p>
              <a:pPr marL="60325">
                <a:defRPr/>
              </a:pPr>
              <a:endPara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60325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 obiekty </a:t>
              </a:r>
            </a:p>
            <a:p>
              <a:pPr marL="60325"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Publiczne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98467" y="1580408"/>
              <a:ext cx="1640639" cy="611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l-P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Produkt handlowy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133" name="Group 28"/>
          <p:cNvGrpSpPr>
            <a:grpSpLocks/>
          </p:cNvGrpSpPr>
          <p:nvPr/>
        </p:nvGrpSpPr>
        <p:grpSpPr bwMode="auto">
          <a:xfrm>
            <a:off x="3560763" y="1344613"/>
            <a:ext cx="1335087" cy="2106612"/>
            <a:chOff x="6839428" y="990090"/>
            <a:chExt cx="2366232" cy="3862597"/>
          </a:xfrm>
        </p:grpSpPr>
        <p:pic>
          <p:nvPicPr>
            <p:cNvPr id="4813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18"/>
            <a:stretch>
              <a:fillRect/>
            </a:stretch>
          </p:blipFill>
          <p:spPr bwMode="auto">
            <a:xfrm>
              <a:off x="7315569" y="990090"/>
              <a:ext cx="1890091" cy="363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 descr="ComEC A 80A_lg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/>
            <a:stretch>
              <a:fillRect/>
            </a:stretch>
          </p:blipFill>
          <p:spPr>
            <a:xfrm>
              <a:off x="6839428" y="3295423"/>
              <a:ext cx="1356152" cy="1557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8E484E42-5398-48AD-8716-E15E27C49ED2}" type="slidenum">
              <a:rPr lang="en-US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sz="2600" u="sng" smtClean="0">
                <a:ln>
                  <a:noFill/>
                </a:ln>
                <a:solidFill>
                  <a:srgbClr val="002060"/>
                </a:solidFill>
                <a:effectLst/>
                <a:cs typeface="+mj-cs"/>
              </a:rPr>
              <a:t>PowerSines - </a:t>
            </a:r>
            <a:r>
              <a:rPr lang="pl-PL" sz="2600" u="sng" smtClean="0">
                <a:ln>
                  <a:noFill/>
                </a:ln>
                <a:solidFill>
                  <a:srgbClr val="002060"/>
                </a:solidFill>
                <a:effectLst/>
                <a:cs typeface="+mj-cs"/>
              </a:rPr>
              <a:t>Referencje</a:t>
            </a:r>
            <a:r>
              <a:rPr sz="2600" u="sng" smtClean="0">
                <a:ln>
                  <a:noFill/>
                </a:ln>
                <a:solidFill>
                  <a:srgbClr val="002060"/>
                </a:solidFill>
                <a:effectLst/>
                <a:cs typeface="+mj-cs"/>
              </a:rPr>
              <a:t> </a:t>
            </a:r>
          </a:p>
        </p:txBody>
      </p:sp>
      <p:pic>
        <p:nvPicPr>
          <p:cNvPr id="49156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008063"/>
            <a:ext cx="167640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2525"/>
            <a:ext cx="108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5840413"/>
            <a:ext cx="14795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5341938"/>
            <a:ext cx="838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4349750"/>
            <a:ext cx="163036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555750"/>
            <a:ext cx="1524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4454525"/>
            <a:ext cx="15954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2787650"/>
            <a:ext cx="9906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4983163"/>
            <a:ext cx="18288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028950"/>
            <a:ext cx="1870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5321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3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681163"/>
            <a:ext cx="1085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30350"/>
            <a:ext cx="1035050" cy="8048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3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8950"/>
            <a:ext cx="79851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0" name="Text Box 36"/>
          <p:cNvSpPr txBox="1">
            <a:spLocks noChangeArrowheads="1"/>
          </p:cNvSpPr>
          <p:nvPr/>
        </p:nvSpPr>
        <p:spPr bwMode="auto">
          <a:xfrm>
            <a:off x="908050" y="2322513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1600">
                <a:solidFill>
                  <a:schemeClr val="tx1"/>
                </a:solidFill>
                <a:latin typeface="Arial" pitchFamily="34" charset="0"/>
              </a:rPr>
              <a:t>Budapest </a:t>
            </a:r>
            <a:br>
              <a:rPr lang="en-US" altLang="pl-PL" sz="160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pl-PL" sz="1600">
                <a:solidFill>
                  <a:schemeClr val="tx1"/>
                </a:solidFill>
                <a:latin typeface="Arial" pitchFamily="34" charset="0"/>
              </a:rPr>
              <a:t>Street Lighting </a:t>
            </a:r>
          </a:p>
        </p:txBody>
      </p:sp>
      <p:sp>
        <p:nvSpPr>
          <p:cNvPr id="49171" name="Text Box 37"/>
          <p:cNvSpPr txBox="1">
            <a:spLocks noChangeArrowheads="1"/>
          </p:cNvSpPr>
          <p:nvPr/>
        </p:nvSpPr>
        <p:spPr bwMode="auto">
          <a:xfrm>
            <a:off x="433388" y="38100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rtl="1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pl-PL" sz="1600">
                <a:solidFill>
                  <a:schemeClr val="tx1"/>
                </a:solidFill>
                <a:latin typeface="Arial" pitchFamily="34" charset="0"/>
              </a:rPr>
              <a:t>Geneva</a:t>
            </a:r>
            <a:br>
              <a:rPr lang="en-US" altLang="pl-PL" sz="1600">
                <a:solidFill>
                  <a:schemeClr val="tx1"/>
                </a:solidFill>
                <a:latin typeface="Arial" pitchFamily="34" charset="0"/>
              </a:rPr>
            </a:br>
            <a:r>
              <a:rPr lang="en-US" altLang="pl-PL" sz="1600">
                <a:solidFill>
                  <a:schemeClr val="tx1"/>
                </a:solidFill>
                <a:latin typeface="Arial" pitchFamily="34" charset="0"/>
              </a:rPr>
              <a:t>Street Lighting </a:t>
            </a:r>
          </a:p>
        </p:txBody>
      </p:sp>
      <p:sp>
        <p:nvSpPr>
          <p:cNvPr id="153638" name="Text Box 38"/>
          <p:cNvSpPr txBox="1">
            <a:spLocks noChangeArrowheads="1"/>
          </p:cNvSpPr>
          <p:nvPr/>
        </p:nvSpPr>
        <p:spPr bwMode="auto">
          <a:xfrm>
            <a:off x="554038" y="5362575"/>
            <a:ext cx="1598612" cy="825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defRPr/>
            </a:pPr>
            <a:r>
              <a:rPr lang="en-US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Over 90 </a:t>
            </a:r>
          </a:p>
          <a:p>
            <a:pPr algn="r" rtl="1">
              <a:defRPr/>
            </a:pPr>
            <a:r>
              <a:rPr lang="en-US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municipalities </a:t>
            </a:r>
          </a:p>
          <a:p>
            <a:pPr algn="r" rtl="1">
              <a:defRPr/>
            </a:pPr>
            <a:r>
              <a:rPr lang="en-US" sz="1600" b="1" dirty="0">
                <a:solidFill>
                  <a:srgbClr val="C00000"/>
                </a:solidFill>
                <a:latin typeface="Arial" charset="0"/>
                <a:cs typeface="Arial" charset="0"/>
              </a:rPr>
              <a:t>in Israel</a:t>
            </a:r>
          </a:p>
        </p:txBody>
      </p:sp>
      <p:pic>
        <p:nvPicPr>
          <p:cNvPr id="49173" name="Picture 4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635250"/>
            <a:ext cx="166528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27" descr="Unile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5335588"/>
            <a:ext cx="733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5" name="Picture 2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87425"/>
            <a:ext cx="16144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6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797300"/>
            <a:ext cx="24860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7" name="Picture 2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4427538"/>
            <a:ext cx="13335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Picture 27" descr="ford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935038"/>
            <a:ext cx="920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9" name="Picture 4" descr="wolfgsvage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1866900"/>
            <a:ext cx="12112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0" name="Picture 23" descr="geant polish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2232025"/>
            <a:ext cx="13239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1" name="Picture 31" descr="masterfood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4429125"/>
            <a:ext cx="12112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2" name="Picture 20" descr="ikea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1727200"/>
            <a:ext cx="928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3" name="Picture 30" descr="coru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1995488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4" name="Picture 5" descr="Shell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725863"/>
            <a:ext cx="7635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5" name="Picture 24" descr="migros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808413"/>
            <a:ext cx="11652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86" name="Picture 22" descr="makro poland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5143500"/>
            <a:ext cx="917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>
          <a:xfrm>
            <a:off x="914400" y="2378075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                     </a:t>
            </a:r>
            <a:b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                       Dziękuję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47738" y="4519613"/>
            <a:ext cx="7772400" cy="1500187"/>
          </a:xfrm>
        </p:spPr>
        <p:txBody>
          <a:bodyPr/>
          <a:lstStyle/>
          <a:p>
            <a:pPr>
              <a:defRPr/>
            </a:pPr>
            <a:endParaRPr lang="pl-PL" b="0" dirty="0" smtClean="0"/>
          </a:p>
          <a:p>
            <a:pPr>
              <a:defRPr/>
            </a:pPr>
            <a:endParaRPr lang="pl-PL" b="0" dirty="0" smtClean="0"/>
          </a:p>
          <a:p>
            <a:pPr>
              <a:defRPr/>
            </a:pPr>
            <a:endParaRPr lang="pl-PL" b="0" dirty="0" smtClean="0"/>
          </a:p>
          <a:p>
            <a:pPr>
              <a:defRPr/>
            </a:pPr>
            <a:endParaRPr lang="pl-PL" b="0" dirty="0" smtClean="0"/>
          </a:p>
          <a:p>
            <a:pPr>
              <a:defRPr/>
            </a:pPr>
            <a:r>
              <a:rPr lang="pl-PL" dirty="0" smtClean="0">
                <a:effectLst/>
              </a:rPr>
              <a:t>Aby uzyskać więcej informacji: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pl-PL" dirty="0" smtClean="0">
                <a:effectLst/>
              </a:rPr>
              <a:t>www.psepolska.pl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Maciej Marszałkowski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+48668848561</a:t>
            </a:r>
            <a:endParaRPr lang="en-US" dirty="0">
              <a:effectLst/>
            </a:endParaRPr>
          </a:p>
        </p:txBody>
      </p:sp>
      <p:sp>
        <p:nvSpPr>
          <p:cNvPr id="5018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527CE7A4-7B89-406E-81EE-2CC9095CEC7F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0181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93688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/>
          </p:nvPr>
        </p:nvSpPr>
        <p:spPr>
          <a:xfrm>
            <a:off x="887413" y="-26988"/>
            <a:ext cx="8256587" cy="892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Kontrola napięcia i przepięć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04875" y="830263"/>
            <a:ext cx="7954963" cy="5570537"/>
          </a:xfrm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Napięcie jest podstawowym parametrem energii elektrycznej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Prąd</a:t>
            </a:r>
            <a:r>
              <a:rPr lang="en-US" dirty="0" smtClean="0">
                <a:solidFill>
                  <a:srgbClr val="002060"/>
                </a:solidFill>
              </a:rPr>
              <a:t>, KW, KVA </a:t>
            </a:r>
            <a:r>
              <a:rPr lang="pl-PL" dirty="0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KVAR </a:t>
            </a:r>
            <a:r>
              <a:rPr lang="pl-PL" dirty="0" smtClean="0">
                <a:solidFill>
                  <a:srgbClr val="002060"/>
                </a:solidFill>
              </a:rPr>
              <a:t>pochodzą od napięcia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Przepięcia  generują straty i skracają żywotność sprzętu  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Kontrola napięcia prowadzi do optymalizacji  i  wydajności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7412" name="Group 24"/>
          <p:cNvGrpSpPr>
            <a:grpSpLocks/>
          </p:cNvGrpSpPr>
          <p:nvPr/>
        </p:nvGrpSpPr>
        <p:grpSpPr bwMode="auto">
          <a:xfrm>
            <a:off x="1724025" y="4243388"/>
            <a:ext cx="6194425" cy="2232025"/>
            <a:chOff x="825191" y="3713359"/>
            <a:chExt cx="6623824" cy="2386360"/>
          </a:xfrm>
        </p:grpSpPr>
        <p:sp>
          <p:nvSpPr>
            <p:cNvPr id="43" name="Rectangle 42"/>
            <p:cNvSpPr/>
            <p:nvPr/>
          </p:nvSpPr>
          <p:spPr bwMode="auto">
            <a:xfrm>
              <a:off x="825191" y="3713359"/>
              <a:ext cx="6623824" cy="2386360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00" dirty="0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grpSp>
          <p:nvGrpSpPr>
            <p:cNvPr id="17414" name="Group 37"/>
            <p:cNvGrpSpPr>
              <a:grpSpLocks/>
            </p:cNvGrpSpPr>
            <p:nvPr/>
          </p:nvGrpSpPr>
          <p:grpSpPr bwMode="auto">
            <a:xfrm>
              <a:off x="2333243" y="3764107"/>
              <a:ext cx="4674355" cy="2134370"/>
              <a:chOff x="1240424" y="3953676"/>
              <a:chExt cx="4674355" cy="1792340"/>
            </a:xfrm>
          </p:grpSpPr>
          <p:grpSp>
            <p:nvGrpSpPr>
              <p:cNvPr id="17418" name="Group 31"/>
              <p:cNvGrpSpPr>
                <a:grpSpLocks/>
              </p:cNvGrpSpPr>
              <p:nvPr/>
            </p:nvGrpSpPr>
            <p:grpSpPr bwMode="auto">
              <a:xfrm>
                <a:off x="2085276" y="3953676"/>
                <a:ext cx="3829503" cy="1792340"/>
                <a:chOff x="-133804" y="3975978"/>
                <a:chExt cx="3829503" cy="1792340"/>
              </a:xfrm>
            </p:grpSpPr>
            <p:sp>
              <p:nvSpPr>
                <p:cNvPr id="17424" name="Freeform 63" descr="Light upward diagonal"/>
                <p:cNvSpPr>
                  <a:spLocks/>
                </p:cNvSpPr>
                <p:nvPr/>
              </p:nvSpPr>
              <p:spPr bwMode="auto">
                <a:xfrm>
                  <a:off x="273774" y="3975978"/>
                  <a:ext cx="3421925" cy="1784957"/>
                </a:xfrm>
                <a:custGeom>
                  <a:avLst/>
                  <a:gdLst>
                    <a:gd name="T0" fmla="*/ 2147483647 w 10000"/>
                    <a:gd name="T1" fmla="*/ 2147483647 h 11731"/>
                    <a:gd name="T2" fmla="*/ 0 w 10000"/>
                    <a:gd name="T3" fmla="*/ 2147483647 h 11731"/>
                    <a:gd name="T4" fmla="*/ 2147483647 w 10000"/>
                    <a:gd name="T5" fmla="*/ 2147483647 h 11731"/>
                    <a:gd name="T6" fmla="*/ 2147483647 w 10000"/>
                    <a:gd name="T7" fmla="*/ 2147483647 h 11731"/>
                    <a:gd name="T8" fmla="*/ 2147483647 w 10000"/>
                    <a:gd name="T9" fmla="*/ 2147483647 h 11731"/>
                    <a:gd name="T10" fmla="*/ 2147483647 w 10000"/>
                    <a:gd name="T11" fmla="*/ 2147483647 h 11731"/>
                    <a:gd name="T12" fmla="*/ 2147483647 w 10000"/>
                    <a:gd name="T13" fmla="*/ 2147483647 h 11731"/>
                    <a:gd name="T14" fmla="*/ 2147483647 w 10000"/>
                    <a:gd name="T15" fmla="*/ 2147483647 h 11731"/>
                    <a:gd name="T16" fmla="*/ 2147483647 w 10000"/>
                    <a:gd name="T17" fmla="*/ 2147483647 h 11731"/>
                    <a:gd name="T18" fmla="*/ 2147483647 w 10000"/>
                    <a:gd name="T19" fmla="*/ 2147483647 h 11731"/>
                    <a:gd name="T20" fmla="*/ 2147483647 w 10000"/>
                    <a:gd name="T21" fmla="*/ 2147483647 h 11731"/>
                    <a:gd name="T22" fmla="*/ 2147483647 w 10000"/>
                    <a:gd name="T23" fmla="*/ 2147483647 h 11731"/>
                    <a:gd name="T24" fmla="*/ 2147483647 w 10000"/>
                    <a:gd name="T25" fmla="*/ 2147483647 h 11731"/>
                    <a:gd name="T26" fmla="*/ 2147483647 w 10000"/>
                    <a:gd name="T27" fmla="*/ 2147483647 h 11731"/>
                    <a:gd name="T28" fmla="*/ 2147483647 w 10000"/>
                    <a:gd name="T29" fmla="*/ 2147483647 h 11731"/>
                    <a:gd name="T30" fmla="*/ 2147483647 w 10000"/>
                    <a:gd name="T31" fmla="*/ 2147483647 h 1173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000"/>
                    <a:gd name="T49" fmla="*/ 0 h 11731"/>
                    <a:gd name="T50" fmla="*/ 10000 w 10000"/>
                    <a:gd name="T51" fmla="*/ 11731 h 1173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000" h="11731">
                      <a:moveTo>
                        <a:pt x="33" y="11731"/>
                      </a:moveTo>
                      <a:cubicBezTo>
                        <a:pt x="22" y="8527"/>
                        <a:pt x="11" y="5324"/>
                        <a:pt x="0" y="2120"/>
                      </a:cubicBezTo>
                      <a:lnTo>
                        <a:pt x="1267" y="774"/>
                      </a:lnTo>
                      <a:cubicBezTo>
                        <a:pt x="1596" y="837"/>
                        <a:pt x="1611" y="2528"/>
                        <a:pt x="1966" y="2528"/>
                      </a:cubicBezTo>
                      <a:cubicBezTo>
                        <a:pt x="2320" y="2528"/>
                        <a:pt x="2990" y="748"/>
                        <a:pt x="3390" y="774"/>
                      </a:cubicBezTo>
                      <a:cubicBezTo>
                        <a:pt x="3790" y="800"/>
                        <a:pt x="4111" y="2652"/>
                        <a:pt x="4367" y="2685"/>
                      </a:cubicBezTo>
                      <a:cubicBezTo>
                        <a:pt x="4623" y="2717"/>
                        <a:pt x="4637" y="1108"/>
                        <a:pt x="4925" y="978"/>
                      </a:cubicBezTo>
                      <a:cubicBezTo>
                        <a:pt x="5213" y="848"/>
                        <a:pt x="5810" y="2017"/>
                        <a:pt x="6097" y="1905"/>
                      </a:cubicBezTo>
                      <a:cubicBezTo>
                        <a:pt x="6383" y="1794"/>
                        <a:pt x="6465" y="0"/>
                        <a:pt x="6643" y="312"/>
                      </a:cubicBezTo>
                      <a:cubicBezTo>
                        <a:pt x="6820" y="626"/>
                        <a:pt x="6901" y="3420"/>
                        <a:pt x="7159" y="3768"/>
                      </a:cubicBezTo>
                      <a:cubicBezTo>
                        <a:pt x="7645" y="3603"/>
                        <a:pt x="7392" y="2667"/>
                        <a:pt x="7662" y="2120"/>
                      </a:cubicBezTo>
                      <a:lnTo>
                        <a:pt x="8191" y="3564"/>
                      </a:lnTo>
                      <a:cubicBezTo>
                        <a:pt x="8362" y="3423"/>
                        <a:pt x="8412" y="1908"/>
                        <a:pt x="8694" y="1290"/>
                      </a:cubicBezTo>
                      <a:cubicBezTo>
                        <a:pt x="8877" y="1476"/>
                        <a:pt x="9077" y="4569"/>
                        <a:pt x="9293" y="4686"/>
                      </a:cubicBezTo>
                      <a:cubicBezTo>
                        <a:pt x="9508" y="4805"/>
                        <a:pt x="9891" y="211"/>
                        <a:pt x="9990" y="2023"/>
                      </a:cubicBezTo>
                      <a:cubicBezTo>
                        <a:pt x="10000" y="7362"/>
                        <a:pt x="9943" y="6246"/>
                        <a:pt x="9953" y="11686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7000">
                      <a:srgbClr val="FF000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/>
                </a:gradFill>
                <a:ln w="28575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01089" y="4634905"/>
                  <a:ext cx="3367669" cy="367988"/>
                </a:xfrm>
                <a:prstGeom prst="rect">
                  <a:avLst/>
                </a:prstGeom>
                <a:gradFill>
                  <a:gsLst>
                    <a:gs pos="0">
                      <a:srgbClr val="FF5050">
                        <a:alpha val="54000"/>
                      </a:srgb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100" dirty="0">
                    <a:latin typeface="Arial" charset="0"/>
                    <a:ea typeface="Geneva" pitchFamily="1" charset="-128"/>
                    <a:cs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00663" y="4996624"/>
                  <a:ext cx="3376419" cy="771078"/>
                </a:xfrm>
                <a:prstGeom prst="rect">
                  <a:avLst/>
                </a:prstGeom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100" dirty="0">
                    <a:latin typeface="Arial" charset="0"/>
                    <a:ea typeface="Geneva" pitchFamily="1" charset="-128"/>
                    <a:cs typeface="Arial" charset="0"/>
                  </a:endParaRPr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-133909" y="4674510"/>
                  <a:ext cx="3814386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30" name="Straight Connector 20"/>
                <p:cNvCxnSpPr>
                  <a:cxnSpLocks noChangeShapeType="1"/>
                </p:cNvCxnSpPr>
                <p:nvPr/>
              </p:nvCxnSpPr>
              <p:spPr bwMode="auto">
                <a:xfrm>
                  <a:off x="-126373" y="5281962"/>
                  <a:ext cx="3813717" cy="0"/>
                </a:xfrm>
                <a:prstGeom prst="line">
                  <a:avLst/>
                </a:prstGeom>
                <a:noFill/>
                <a:ln w="28575" algn="ctr">
                  <a:solidFill>
                    <a:srgbClr val="0070C0"/>
                  </a:solidFill>
                  <a:prstDash val="sys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419" name="TextBox 32"/>
              <p:cNvSpPr txBox="1">
                <a:spLocks noChangeArrowheads="1"/>
              </p:cNvSpPr>
              <p:nvPr/>
            </p:nvSpPr>
            <p:spPr bwMode="auto">
              <a:xfrm>
                <a:off x="1240424" y="4516243"/>
                <a:ext cx="773095" cy="331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600">
                    <a:solidFill>
                      <a:schemeClr val="tx1"/>
                    </a:solidFill>
                    <a:latin typeface="Arial" pitchFamily="34" charset="0"/>
                  </a:rPr>
                  <a:t>225V</a:t>
                </a:r>
              </a:p>
            </p:txBody>
          </p:sp>
          <p:sp>
            <p:nvSpPr>
              <p:cNvPr id="17420" name="TextBox 33"/>
              <p:cNvSpPr txBox="1">
                <a:spLocks noChangeArrowheads="1"/>
              </p:cNvSpPr>
              <p:nvPr/>
            </p:nvSpPr>
            <p:spPr bwMode="auto">
              <a:xfrm>
                <a:off x="1251576" y="5096106"/>
                <a:ext cx="773095" cy="331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600">
                    <a:solidFill>
                      <a:schemeClr val="tx1"/>
                    </a:solidFill>
                    <a:latin typeface="Arial" pitchFamily="34" charset="0"/>
                  </a:rPr>
                  <a:t>215V</a:t>
                </a:r>
              </a:p>
            </p:txBody>
          </p:sp>
          <p:sp>
            <p:nvSpPr>
              <p:cNvPr id="17421" name="TextBox 34"/>
              <p:cNvSpPr txBox="1">
                <a:spLocks noChangeArrowheads="1"/>
              </p:cNvSpPr>
              <p:nvPr/>
            </p:nvSpPr>
            <p:spPr bwMode="auto">
              <a:xfrm>
                <a:off x="2684747" y="4309028"/>
                <a:ext cx="2452126" cy="27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pl-PL" altLang="pl-PL" sz="1400">
                    <a:solidFill>
                      <a:schemeClr val="bg1"/>
                    </a:solidFill>
                    <a:latin typeface="Arial" pitchFamily="34" charset="0"/>
                  </a:rPr>
                  <a:t>Zbyt wysokie napięcie</a:t>
                </a:r>
                <a:endParaRPr lang="en-US" altLang="pl-PL" sz="1400">
                  <a:solidFill>
                    <a:schemeClr val="bg1"/>
                  </a:solidFill>
                  <a:latin typeface="Arial" pitchFamily="34" charset="0"/>
                </a:endParaRPr>
              </a:p>
            </p:txBody>
          </p:sp>
          <p:sp>
            <p:nvSpPr>
              <p:cNvPr id="17422" name="TextBox 35"/>
              <p:cNvSpPr txBox="1">
                <a:spLocks noChangeArrowheads="1"/>
              </p:cNvSpPr>
              <p:nvPr/>
            </p:nvSpPr>
            <p:spPr bwMode="auto">
              <a:xfrm>
                <a:off x="3275429" y="5319130"/>
                <a:ext cx="2012725" cy="27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pl-PL" altLang="pl-PL" sz="1400">
                    <a:solidFill>
                      <a:schemeClr val="tx1"/>
                    </a:solidFill>
                    <a:latin typeface="Arial" pitchFamily="34" charset="0"/>
                  </a:rPr>
                  <a:t>Zbyt niskie napięcie</a:t>
                </a:r>
                <a:endParaRPr lang="en-US" altLang="pl-PL" sz="140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96354" y="4771675"/>
                <a:ext cx="2354085" cy="3619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rtl="1">
                  <a:defRPr/>
                </a:pPr>
                <a:r>
                  <a:rPr lang="en-US" sz="1800" b="1" dirty="0">
                    <a:solidFill>
                      <a:srgbClr val="FFC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The </a:t>
                </a:r>
                <a:r>
                  <a:rPr lang="en-US" sz="1400" b="1" dirty="0" err="1">
                    <a:solidFill>
                      <a:srgbClr val="FFC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RIGHTV</a:t>
                </a:r>
                <a:r>
                  <a:rPr lang="en-US" sz="1800" b="1" dirty="0" err="1">
                    <a:solidFill>
                      <a:srgbClr val="FFC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</a:rPr>
                  <a:t>oltage</a:t>
                </a:r>
                <a:endParaRPr lang="en-US" sz="1800" b="1" dirty="0">
                  <a:solidFill>
                    <a:srgbClr val="FFC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48847" y="4783872"/>
              <a:ext cx="2569814" cy="3948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l-PL" sz="1800" b="1" dirty="0">
                  <a:solidFill>
                    <a:srgbClr val="0066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Strefa oszczędności</a:t>
              </a:r>
              <a:endParaRPr lang="en-US" sz="1800" b="1" dirty="0">
                <a:solidFill>
                  <a:srgbClr val="0066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416" name="TextBox 39"/>
            <p:cNvSpPr txBox="1">
              <a:spLocks noChangeArrowheads="1"/>
            </p:cNvSpPr>
            <p:nvPr/>
          </p:nvSpPr>
          <p:spPr bwMode="auto">
            <a:xfrm>
              <a:off x="848845" y="3723067"/>
              <a:ext cx="2695328" cy="789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FF0000"/>
                  </a:solidFill>
                  <a:latin typeface="Arial" pitchFamily="34" charset="0"/>
                </a:rPr>
                <a:t>Nieefektywność energetyczna i awarie sprzętu</a:t>
              </a:r>
              <a:endParaRPr lang="en-US" altLang="pl-PL" sz="1400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593889" y="4604425"/>
              <a:ext cx="3391697" cy="700973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100">
                <a:latin typeface="Arial" charset="0"/>
                <a:ea typeface="Geneva" pitchFamily="1" charset="-128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914400" y="1376363"/>
            <a:ext cx="8004175" cy="140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smtClean="0">
                <a:ln>
                  <a:noFill/>
                </a:ln>
                <a:solidFill>
                  <a:srgbClr val="002060"/>
                </a:solidFill>
                <a:effectLst/>
              </a:rPr>
              <a:t>Rozporządzanie napięciem</a:t>
            </a:r>
            <a:endParaRPr altLang="pl-PL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2E4BA50-DF7E-4BE6-8DC6-39AA87F2D0D1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8436" name="Picture 7" descr="C:\Users\samsung\Desktop\PSE POLSKA\PSE LOGO DUŻ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051175"/>
            <a:ext cx="3429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p Arrow 68"/>
          <p:cNvSpPr>
            <a:spLocks noChangeArrowheads="1"/>
          </p:cNvSpPr>
          <p:nvPr/>
        </p:nvSpPr>
        <p:spPr bwMode="auto">
          <a:xfrm rot="2433980">
            <a:off x="1422400" y="1447800"/>
            <a:ext cx="176213" cy="1281113"/>
          </a:xfrm>
          <a:prstGeom prst="upArrow">
            <a:avLst>
              <a:gd name="adj1" fmla="val 50000"/>
              <a:gd name="adj2" fmla="val 49882"/>
            </a:avLst>
          </a:prstGeom>
          <a:solidFill>
            <a:srgbClr val="EE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66"/>
          <p:cNvSpPr>
            <a:spLocks noChangeArrowheads="1"/>
          </p:cNvSpPr>
          <p:nvPr/>
        </p:nvSpPr>
        <p:spPr bwMode="auto">
          <a:xfrm>
            <a:off x="1054100" y="1624013"/>
            <a:ext cx="868363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65"/>
          <p:cNvSpPr>
            <a:spLocks noChangeArrowheads="1"/>
          </p:cNvSpPr>
          <p:nvPr/>
        </p:nvSpPr>
        <p:spPr bwMode="auto">
          <a:xfrm>
            <a:off x="1066800" y="1458913"/>
            <a:ext cx="1319213" cy="115411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Up Arrow 67"/>
          <p:cNvSpPr>
            <a:spLocks noChangeArrowheads="1"/>
          </p:cNvSpPr>
          <p:nvPr/>
        </p:nvSpPr>
        <p:spPr bwMode="auto">
          <a:xfrm rot="2920443">
            <a:off x="1688306" y="1154907"/>
            <a:ext cx="166687" cy="1689100"/>
          </a:xfrm>
          <a:prstGeom prst="upArrow">
            <a:avLst>
              <a:gd name="adj1" fmla="val 50000"/>
              <a:gd name="adj2" fmla="val 49963"/>
            </a:avLst>
          </a:prstGeom>
          <a:solidFill>
            <a:srgbClr val="EEB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Title 4"/>
          <p:cNvSpPr>
            <a:spLocks noGrp="1"/>
          </p:cNvSpPr>
          <p:nvPr>
            <p:ph type="title"/>
          </p:nvPr>
        </p:nvSpPr>
        <p:spPr>
          <a:xfrm>
            <a:off x="887413" y="88900"/>
            <a:ext cx="8256587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Obciążenia i wydajność w obniżonym</a:t>
            </a:r>
            <a:b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</a:br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napięciu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94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DB893994-FFE8-4F6D-A6A1-D8AE559A3830}" type="slidenum">
              <a:rPr lang="en-US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9464" name="Group 29"/>
          <p:cNvGrpSpPr>
            <a:grpSpLocks/>
          </p:cNvGrpSpPr>
          <p:nvPr/>
        </p:nvGrpSpPr>
        <p:grpSpPr bwMode="auto">
          <a:xfrm>
            <a:off x="4216400" y="3030538"/>
            <a:ext cx="4586288" cy="1470025"/>
            <a:chOff x="3942416" y="1124265"/>
            <a:chExt cx="4317876" cy="1471393"/>
          </a:xfrm>
        </p:grpSpPr>
        <p:sp>
          <p:nvSpPr>
            <p:cNvPr id="19506" name="TextBox 30"/>
            <p:cNvSpPr txBox="1">
              <a:spLocks noChangeArrowheads="1"/>
            </p:cNvSpPr>
            <p:nvPr/>
          </p:nvSpPr>
          <p:spPr bwMode="auto">
            <a:xfrm>
              <a:off x="4101789" y="1469038"/>
              <a:ext cx="2756970" cy="52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AGD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 –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tostery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gryle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kuchenki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,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itp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Oświetlenie</a:t>
              </a:r>
              <a:endParaRPr lang="en-US" altLang="pl-PL" sz="14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507" name="TextBox 31"/>
            <p:cNvSpPr txBox="1">
              <a:spLocks noChangeArrowheads="1"/>
            </p:cNvSpPr>
            <p:nvPr/>
          </p:nvSpPr>
          <p:spPr bwMode="auto">
            <a:xfrm>
              <a:off x="3942416" y="1124265"/>
              <a:ext cx="4317876" cy="33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600">
                  <a:solidFill>
                    <a:schemeClr val="tx1"/>
                  </a:solidFill>
                  <a:latin typeface="Arial" pitchFamily="34" charset="0"/>
                </a:rPr>
                <a:t>Przy stałym czasie obciążeń rezystancyjnych</a:t>
              </a:r>
              <a:endParaRPr lang="en-US" altLang="pl-PL" sz="16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508" name="TextBox 32"/>
            <p:cNvSpPr txBox="1">
              <a:spLocks noChangeArrowheads="1"/>
            </p:cNvSpPr>
            <p:nvPr/>
          </p:nvSpPr>
          <p:spPr bwMode="auto">
            <a:xfrm>
              <a:off x="4116781" y="2033588"/>
              <a:ext cx="3339970" cy="56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tabLst>
                  <a:tab pos="3200400" algn="r"/>
                </a:tabLst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tabLst>
                  <a:tab pos="3200400" algn="r"/>
                </a:tabLst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200400" algn="r"/>
                </a:tabLst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Redukcja mocy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 (KW): 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  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	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 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10%  - 18%</a:t>
              </a:r>
            </a:p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Oszczędność energii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 (KWH):	10%  - 18%</a:t>
              </a: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871538" y="2982913"/>
            <a:ext cx="2009775" cy="1630362"/>
            <a:chOff x="1064308" y="1023446"/>
            <a:chExt cx="2737631" cy="2221610"/>
          </a:xfrm>
        </p:grpSpPr>
        <p:sp>
          <p:nvSpPr>
            <p:cNvPr id="19499" name="TextBox 34"/>
            <p:cNvSpPr txBox="1">
              <a:spLocks noChangeArrowheads="1"/>
            </p:cNvSpPr>
            <p:nvPr/>
          </p:nvSpPr>
          <p:spPr bwMode="auto">
            <a:xfrm>
              <a:off x="1064308" y="1023446"/>
              <a:ext cx="590317" cy="37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200" b="0">
                  <a:solidFill>
                    <a:schemeClr val="tx1"/>
                  </a:solidFill>
                  <a:latin typeface="Arial" pitchFamily="34" charset="0"/>
                </a:rPr>
                <a:t>KW</a:t>
              </a:r>
            </a:p>
          </p:txBody>
        </p:sp>
        <p:grpSp>
          <p:nvGrpSpPr>
            <p:cNvPr id="19500" name="Group 13"/>
            <p:cNvGrpSpPr>
              <a:grpSpLocks/>
            </p:cNvGrpSpPr>
            <p:nvPr/>
          </p:nvGrpSpPr>
          <p:grpSpPr bwMode="auto">
            <a:xfrm>
              <a:off x="1363313" y="1334919"/>
              <a:ext cx="2438626" cy="1910137"/>
              <a:chOff x="1483233" y="1334919"/>
              <a:chExt cx="2438626" cy="1910137"/>
            </a:xfrm>
          </p:grpSpPr>
          <p:cxnSp>
            <p:nvCxnSpPr>
              <p:cNvPr id="19503" name="Straight Arrow Connector 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9607" y="2218545"/>
                <a:ext cx="1768839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04" name="Straight Arrow Connector 39"/>
              <p:cNvCxnSpPr>
                <a:cxnSpLocks noChangeShapeType="1"/>
              </p:cNvCxnSpPr>
              <p:nvPr/>
            </p:nvCxnSpPr>
            <p:spPr bwMode="auto">
              <a:xfrm>
                <a:off x="1484026" y="3102964"/>
                <a:ext cx="21585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505" name="TextBox 40"/>
              <p:cNvSpPr txBox="1">
                <a:spLocks noChangeArrowheads="1"/>
              </p:cNvSpPr>
              <p:nvPr/>
            </p:nvSpPr>
            <p:spPr bwMode="auto">
              <a:xfrm>
                <a:off x="3642615" y="2968057"/>
                <a:ext cx="27924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200" b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1364884" y="1648611"/>
              <a:ext cx="1431526" cy="14536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19502" name="Rectangle 37"/>
            <p:cNvSpPr>
              <a:spLocks noChangeArrowheads="1"/>
            </p:cNvSpPr>
            <p:nvPr/>
          </p:nvSpPr>
          <p:spPr bwMode="auto">
            <a:xfrm>
              <a:off x="1366603" y="1993692"/>
              <a:ext cx="1430854" cy="1111769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pl-PL"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466" name="Group 41"/>
          <p:cNvGrpSpPr>
            <a:grpSpLocks/>
          </p:cNvGrpSpPr>
          <p:nvPr/>
        </p:nvGrpSpPr>
        <p:grpSpPr bwMode="auto">
          <a:xfrm>
            <a:off x="4216400" y="1100138"/>
            <a:ext cx="4476750" cy="1758950"/>
            <a:chOff x="3853317" y="1124265"/>
            <a:chExt cx="4214578" cy="1759145"/>
          </a:xfrm>
        </p:grpSpPr>
        <p:sp>
          <p:nvSpPr>
            <p:cNvPr id="19496" name="TextBox 42"/>
            <p:cNvSpPr txBox="1">
              <a:spLocks noChangeArrowheads="1"/>
            </p:cNvSpPr>
            <p:nvPr/>
          </p:nvSpPr>
          <p:spPr bwMode="auto">
            <a:xfrm>
              <a:off x="3975423" y="1469038"/>
              <a:ext cx="2893296" cy="30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Klimatyzacje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, 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Lodówki</a:t>
              </a:r>
              <a:r>
                <a:rPr lang="en-US" altLang="pl-PL" sz="1400" b="0">
                  <a:solidFill>
                    <a:schemeClr val="tx1"/>
                  </a:solidFill>
                  <a:latin typeface="Arial" pitchFamily="34" charset="0"/>
                </a:rPr>
                <a:t> , </a:t>
              </a: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Oświetlenie</a:t>
              </a:r>
              <a:endParaRPr lang="en-US" altLang="pl-PL" sz="14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497" name="TextBox 43"/>
            <p:cNvSpPr txBox="1">
              <a:spLocks noChangeArrowheads="1"/>
            </p:cNvSpPr>
            <p:nvPr/>
          </p:nvSpPr>
          <p:spPr bwMode="auto">
            <a:xfrm>
              <a:off x="3853317" y="1124265"/>
              <a:ext cx="3776136" cy="33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600">
                  <a:solidFill>
                    <a:schemeClr val="tx1"/>
                  </a:solidFill>
                  <a:latin typeface="Arial" pitchFamily="34" charset="0"/>
                </a:rPr>
                <a:t>Obciążenie indukcyjne + rezystancyjne</a:t>
              </a:r>
              <a:endParaRPr lang="en-US" altLang="pl-PL" sz="16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498" name="TextBox 44"/>
            <p:cNvSpPr txBox="1">
              <a:spLocks noChangeArrowheads="1"/>
            </p:cNvSpPr>
            <p:nvPr/>
          </p:nvSpPr>
          <p:spPr bwMode="auto">
            <a:xfrm>
              <a:off x="4121355" y="1813812"/>
              <a:ext cx="3946540" cy="106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tabLst>
                  <a:tab pos="3200400" algn="r"/>
                </a:tabLst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tabLst>
                  <a:tab pos="3200400" algn="r"/>
                </a:tabLst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200400" algn="r"/>
                </a:tabLst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Redukcja mocy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 (KW):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     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 	  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5%  - 20%</a:t>
              </a:r>
            </a:p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Oszczędność energii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 (KWH):  	  5%  - 20%</a:t>
              </a:r>
            </a:p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Redukcja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KVA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:                       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	10% - 30%	</a:t>
              </a:r>
            </a:p>
            <a:p>
              <a:pPr eaLnBrk="1" hangingPunct="1">
                <a:spcBef>
                  <a:spcPts val="30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Redukcja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KVAR : </a:t>
              </a: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                  	    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10% - 30%</a:t>
              </a:r>
            </a:p>
          </p:txBody>
        </p:sp>
      </p:grpSp>
      <p:grpSp>
        <p:nvGrpSpPr>
          <p:cNvPr id="19467" name="Group 45"/>
          <p:cNvGrpSpPr>
            <a:grpSpLocks/>
          </p:cNvGrpSpPr>
          <p:nvPr/>
        </p:nvGrpSpPr>
        <p:grpSpPr bwMode="auto">
          <a:xfrm>
            <a:off x="862013" y="1058863"/>
            <a:ext cx="2395537" cy="1703387"/>
            <a:chOff x="1064308" y="1023446"/>
            <a:chExt cx="3264731" cy="2322134"/>
          </a:xfrm>
        </p:grpSpPr>
        <p:sp>
          <p:nvSpPr>
            <p:cNvPr id="19489" name="TextBox 46"/>
            <p:cNvSpPr txBox="1">
              <a:spLocks noChangeArrowheads="1"/>
            </p:cNvSpPr>
            <p:nvPr/>
          </p:nvSpPr>
          <p:spPr bwMode="auto">
            <a:xfrm>
              <a:off x="1064308" y="1023446"/>
              <a:ext cx="590317" cy="37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200" b="0">
                  <a:solidFill>
                    <a:schemeClr val="tx1"/>
                  </a:solidFill>
                  <a:latin typeface="Arial" pitchFamily="34" charset="0"/>
                </a:rPr>
                <a:t>KW</a:t>
              </a:r>
            </a:p>
          </p:txBody>
        </p:sp>
        <p:grpSp>
          <p:nvGrpSpPr>
            <p:cNvPr id="19490" name="Group 13"/>
            <p:cNvGrpSpPr>
              <a:grpSpLocks/>
            </p:cNvGrpSpPr>
            <p:nvPr/>
          </p:nvGrpSpPr>
          <p:grpSpPr bwMode="auto">
            <a:xfrm>
              <a:off x="1363313" y="1334919"/>
              <a:ext cx="2965726" cy="2010661"/>
              <a:chOff x="1483233" y="1334919"/>
              <a:chExt cx="2965726" cy="2010661"/>
            </a:xfrm>
          </p:grpSpPr>
          <p:cxnSp>
            <p:nvCxnSpPr>
              <p:cNvPr id="19491" name="Straight Arrow Connector 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9607" y="2218545"/>
                <a:ext cx="1768839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92" name="Straight Arrow Connector 51"/>
              <p:cNvCxnSpPr>
                <a:cxnSpLocks noChangeShapeType="1"/>
              </p:cNvCxnSpPr>
              <p:nvPr/>
            </p:nvCxnSpPr>
            <p:spPr bwMode="auto">
              <a:xfrm>
                <a:off x="1484026" y="3102964"/>
                <a:ext cx="21585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93" name="TextBox 52"/>
              <p:cNvSpPr txBox="1">
                <a:spLocks noChangeArrowheads="1"/>
              </p:cNvSpPr>
              <p:nvPr/>
            </p:nvSpPr>
            <p:spPr bwMode="auto">
              <a:xfrm>
                <a:off x="3642615" y="2968057"/>
                <a:ext cx="806344" cy="37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200" b="0">
                    <a:solidFill>
                      <a:schemeClr val="tx1"/>
                    </a:solidFill>
                    <a:latin typeface="Arial" pitchFamily="34" charset="0"/>
                  </a:rPr>
                  <a:t>KVAR</a:t>
                </a:r>
              </a:p>
            </p:txBody>
          </p:sp>
          <p:sp>
            <p:nvSpPr>
              <p:cNvPr id="19494" name="TextBox 69"/>
              <p:cNvSpPr txBox="1">
                <a:spLocks noChangeArrowheads="1"/>
              </p:cNvSpPr>
              <p:nvPr/>
            </p:nvSpPr>
            <p:spPr bwMode="auto">
              <a:xfrm>
                <a:off x="3274872" y="1456226"/>
                <a:ext cx="655596" cy="37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200" b="0">
                    <a:solidFill>
                      <a:schemeClr val="tx1"/>
                    </a:solidFill>
                    <a:latin typeface="Arial" pitchFamily="34" charset="0"/>
                  </a:rPr>
                  <a:t>KVA</a:t>
                </a:r>
              </a:p>
            </p:txBody>
          </p:sp>
          <p:sp>
            <p:nvSpPr>
              <p:cNvPr id="19495" name="TextBox 70"/>
              <p:cNvSpPr txBox="1">
                <a:spLocks noChangeArrowheads="1"/>
              </p:cNvSpPr>
              <p:nvPr/>
            </p:nvSpPr>
            <p:spPr bwMode="auto">
              <a:xfrm>
                <a:off x="1803902" y="1742250"/>
                <a:ext cx="655596" cy="377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200" b="0">
                    <a:solidFill>
                      <a:schemeClr val="tx1"/>
                    </a:solidFill>
                    <a:latin typeface="Arial" pitchFamily="34" charset="0"/>
                  </a:rPr>
                  <a:t>KVA</a:t>
                </a:r>
              </a:p>
            </p:txBody>
          </p:sp>
        </p:grpSp>
      </p:grpSp>
      <p:sp>
        <p:nvSpPr>
          <p:cNvPr id="60" name="Up Arrow 59"/>
          <p:cNvSpPr/>
          <p:nvPr/>
        </p:nvSpPr>
        <p:spPr bwMode="auto">
          <a:xfrm>
            <a:off x="1022350" y="1458913"/>
            <a:ext cx="120650" cy="1138237"/>
          </a:xfrm>
          <a:prstGeom prst="up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19469" name="Up Arrow 60"/>
          <p:cNvSpPr>
            <a:spLocks noChangeArrowheads="1"/>
          </p:cNvSpPr>
          <p:nvPr/>
        </p:nvSpPr>
        <p:spPr bwMode="auto">
          <a:xfrm>
            <a:off x="1069975" y="1624013"/>
            <a:ext cx="147638" cy="976312"/>
          </a:xfrm>
          <a:prstGeom prst="upArrow">
            <a:avLst>
              <a:gd name="adj1" fmla="val 50000"/>
              <a:gd name="adj2" fmla="val 49903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Up Arrow 61"/>
          <p:cNvSpPr/>
          <p:nvPr/>
        </p:nvSpPr>
        <p:spPr bwMode="auto">
          <a:xfrm rot="5400000">
            <a:off x="1684337" y="1925638"/>
            <a:ext cx="117475" cy="1346200"/>
          </a:xfrm>
          <a:prstGeom prst="up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Geneva" pitchFamily="1" charset="-128"/>
              <a:cs typeface="Arial" charset="0"/>
            </a:endParaRPr>
          </a:p>
        </p:txBody>
      </p:sp>
      <p:sp>
        <p:nvSpPr>
          <p:cNvPr id="19471" name="Up Arrow 62"/>
          <p:cNvSpPr>
            <a:spLocks noChangeArrowheads="1"/>
          </p:cNvSpPr>
          <p:nvPr/>
        </p:nvSpPr>
        <p:spPr bwMode="auto">
          <a:xfrm rot="5400000">
            <a:off x="1471613" y="2143125"/>
            <a:ext cx="146050" cy="784225"/>
          </a:xfrm>
          <a:prstGeom prst="upArrow">
            <a:avLst>
              <a:gd name="adj1" fmla="val 50000"/>
              <a:gd name="adj2" fmla="val 49594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pl-PL" sz="1200" b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" name="Diagram 76"/>
          <p:cNvGraphicFramePr/>
          <p:nvPr/>
        </p:nvGraphicFramePr>
        <p:xfrm>
          <a:off x="2698230" y="3223175"/>
          <a:ext cx="1789137" cy="119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8" name="Diagram 77"/>
          <p:cNvGraphicFramePr/>
          <p:nvPr/>
        </p:nvGraphicFramePr>
        <p:xfrm>
          <a:off x="2686200" y="1276697"/>
          <a:ext cx="1789137" cy="119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9474" name="Straight Connector 84"/>
          <p:cNvCxnSpPr>
            <a:cxnSpLocks noChangeShapeType="1"/>
          </p:cNvCxnSpPr>
          <p:nvPr/>
        </p:nvCxnSpPr>
        <p:spPr bwMode="auto">
          <a:xfrm flipV="1">
            <a:off x="1065213" y="2924175"/>
            <a:ext cx="7608887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5" name="Straight Connector 91"/>
          <p:cNvCxnSpPr>
            <a:cxnSpLocks noChangeShapeType="1"/>
          </p:cNvCxnSpPr>
          <p:nvPr/>
        </p:nvCxnSpPr>
        <p:spPr bwMode="auto">
          <a:xfrm>
            <a:off x="1036638" y="4670425"/>
            <a:ext cx="7553325" cy="95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6" name="Group 19"/>
          <p:cNvGrpSpPr>
            <a:grpSpLocks/>
          </p:cNvGrpSpPr>
          <p:nvPr/>
        </p:nvGrpSpPr>
        <p:grpSpPr bwMode="auto">
          <a:xfrm>
            <a:off x="904875" y="4681538"/>
            <a:ext cx="2009775" cy="1630362"/>
            <a:chOff x="1064308" y="1023446"/>
            <a:chExt cx="2737631" cy="2221610"/>
          </a:xfrm>
        </p:grpSpPr>
        <p:sp>
          <p:nvSpPr>
            <p:cNvPr id="19482" name="TextBox 54"/>
            <p:cNvSpPr txBox="1">
              <a:spLocks noChangeArrowheads="1"/>
            </p:cNvSpPr>
            <p:nvPr/>
          </p:nvSpPr>
          <p:spPr bwMode="auto">
            <a:xfrm>
              <a:off x="1064308" y="1023446"/>
              <a:ext cx="590317" cy="37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algn="r" rtl="1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pl-PL" sz="1200" b="0">
                  <a:solidFill>
                    <a:schemeClr val="tx1"/>
                  </a:solidFill>
                  <a:latin typeface="Arial" pitchFamily="34" charset="0"/>
                </a:rPr>
                <a:t>KW</a:t>
              </a:r>
            </a:p>
          </p:txBody>
        </p:sp>
        <p:grpSp>
          <p:nvGrpSpPr>
            <p:cNvPr id="19483" name="Group 13"/>
            <p:cNvGrpSpPr>
              <a:grpSpLocks/>
            </p:cNvGrpSpPr>
            <p:nvPr/>
          </p:nvGrpSpPr>
          <p:grpSpPr bwMode="auto">
            <a:xfrm>
              <a:off x="1363313" y="1334919"/>
              <a:ext cx="2438626" cy="1910137"/>
              <a:chOff x="1483233" y="1334919"/>
              <a:chExt cx="2438626" cy="1910137"/>
            </a:xfrm>
          </p:grpSpPr>
          <p:cxnSp>
            <p:nvCxnSpPr>
              <p:cNvPr id="19486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99607" y="2218545"/>
                <a:ext cx="1768839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487" name="Straight Arrow Connector 63"/>
              <p:cNvCxnSpPr>
                <a:cxnSpLocks noChangeShapeType="1"/>
              </p:cNvCxnSpPr>
              <p:nvPr/>
            </p:nvCxnSpPr>
            <p:spPr bwMode="auto">
              <a:xfrm>
                <a:off x="1484026" y="3102964"/>
                <a:ext cx="2158584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88" name="TextBox 64"/>
              <p:cNvSpPr txBox="1">
                <a:spLocks noChangeArrowheads="1"/>
              </p:cNvSpPr>
              <p:nvPr/>
            </p:nvSpPr>
            <p:spPr bwMode="auto">
              <a:xfrm>
                <a:off x="3642615" y="2968057"/>
                <a:ext cx="27924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SzPct val="65000"/>
                  <a:buBlip>
                    <a:blip r:embed="rId3"/>
                  </a:buBlip>
                  <a:defRPr sz="30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1pPr>
                <a:lvl2pPr marL="742950" indent="-285750" eaLnBrk="0" hangingPunct="0">
                  <a:spcBef>
                    <a:spcPct val="20000"/>
                  </a:spcBef>
                  <a:buSzPct val="65000"/>
                  <a:buBlip>
                    <a:blip r:embed="rId4"/>
                  </a:buBlip>
                  <a:defRPr sz="2600" b="1">
                    <a:solidFill>
                      <a:schemeClr val="bg2"/>
                    </a:solidFill>
                    <a:latin typeface="Calibri" pitchFamily="34" charset="0"/>
                    <a:ea typeface="Geneva"/>
                    <a:cs typeface="Geneva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 b="1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2"/>
                    </a:solidFill>
                    <a:latin typeface="Arial" pitchFamily="34" charset="0"/>
                    <a:ea typeface="Geneva"/>
                    <a:cs typeface="Geneva"/>
                  </a:defRPr>
                </a:lvl9pPr>
              </a:lstStyle>
              <a:p>
                <a:pPr algn="r" rtl="1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pl-PL" sz="1200" b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</p:txBody>
          </p:sp>
        </p:grpSp>
        <p:sp>
          <p:nvSpPr>
            <p:cNvPr id="57" name="Rectangle 56"/>
            <p:cNvSpPr/>
            <p:nvPr/>
          </p:nvSpPr>
          <p:spPr bwMode="auto">
            <a:xfrm>
              <a:off x="1364886" y="1648611"/>
              <a:ext cx="1213120" cy="145367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ea typeface="Geneva" pitchFamily="1" charset="-128"/>
                <a:cs typeface="Arial" charset="0"/>
              </a:endParaRPr>
            </a:p>
          </p:txBody>
        </p:sp>
        <p:sp>
          <p:nvSpPr>
            <p:cNvPr id="19485" name="Rectangle 57"/>
            <p:cNvSpPr>
              <a:spLocks noChangeArrowheads="1"/>
            </p:cNvSpPr>
            <p:nvPr/>
          </p:nvSpPr>
          <p:spPr bwMode="auto">
            <a:xfrm>
              <a:off x="1366603" y="1993692"/>
              <a:ext cx="1601449" cy="1111769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endParaRPr lang="en-US" altLang="pl-PL"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477" name="Group 20"/>
          <p:cNvGrpSpPr>
            <a:grpSpLocks/>
          </p:cNvGrpSpPr>
          <p:nvPr/>
        </p:nvGrpSpPr>
        <p:grpSpPr bwMode="auto">
          <a:xfrm>
            <a:off x="4216400" y="4813300"/>
            <a:ext cx="4786313" cy="982663"/>
            <a:chOff x="3942415" y="1124265"/>
            <a:chExt cx="4505070" cy="981604"/>
          </a:xfrm>
        </p:grpSpPr>
        <p:sp>
          <p:nvSpPr>
            <p:cNvPr id="19479" name="TextBox 72"/>
            <p:cNvSpPr txBox="1">
              <a:spLocks noChangeArrowheads="1"/>
            </p:cNvSpPr>
            <p:nvPr/>
          </p:nvSpPr>
          <p:spPr bwMode="auto">
            <a:xfrm>
              <a:off x="4125852" y="1469038"/>
              <a:ext cx="1992200" cy="3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 b="0">
                  <a:solidFill>
                    <a:schemeClr val="tx1"/>
                  </a:solidFill>
                  <a:latin typeface="Arial" pitchFamily="34" charset="0"/>
                </a:rPr>
                <a:t>np.. Czajniki elektryczne</a:t>
              </a:r>
              <a:endParaRPr lang="en-US" altLang="pl-PL" sz="14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480" name="TextBox 73"/>
            <p:cNvSpPr txBox="1">
              <a:spLocks noChangeArrowheads="1"/>
            </p:cNvSpPr>
            <p:nvPr/>
          </p:nvSpPr>
          <p:spPr bwMode="auto">
            <a:xfrm>
              <a:off x="3942415" y="1124265"/>
              <a:ext cx="4505070" cy="338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600">
                  <a:solidFill>
                    <a:schemeClr val="tx1"/>
                  </a:solidFill>
                  <a:latin typeface="Arial" pitchFamily="34" charset="0"/>
                </a:rPr>
                <a:t>Poprawa zużycia energii  obw. rezystancyjnych</a:t>
              </a:r>
              <a:endParaRPr lang="en-US" altLang="pl-PL" sz="16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19481" name="TextBox 74"/>
            <p:cNvSpPr txBox="1">
              <a:spLocks noChangeArrowheads="1"/>
            </p:cNvSpPr>
            <p:nvPr/>
          </p:nvSpPr>
          <p:spPr bwMode="auto">
            <a:xfrm>
              <a:off x="4104749" y="1798092"/>
              <a:ext cx="34989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SzPct val="65000"/>
                <a:buBlip>
                  <a:blip r:embed="rId3"/>
                </a:buBlip>
                <a:tabLst>
                  <a:tab pos="3200400" algn="r"/>
                </a:tabLst>
                <a:defRPr sz="30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1pPr>
              <a:lvl2pPr marL="742950" indent="-285750" eaLnBrk="0" hangingPunct="0">
                <a:spcBef>
                  <a:spcPct val="20000"/>
                </a:spcBef>
                <a:buSzPct val="65000"/>
                <a:buBlip>
                  <a:blip r:embed="rId4"/>
                </a:buBlip>
                <a:tabLst>
                  <a:tab pos="3200400" algn="r"/>
                </a:tabLst>
                <a:defRPr sz="2600" b="1">
                  <a:solidFill>
                    <a:schemeClr val="bg2"/>
                  </a:solidFill>
                  <a:latin typeface="Calibri" pitchFamily="34" charset="0"/>
                  <a:ea typeface="Geneva"/>
                  <a:cs typeface="Geneva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3200400" algn="r"/>
                </a:tabLst>
                <a:defRPr sz="2000" b="1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3200400" algn="r"/>
                </a:tabLst>
                <a:defRPr sz="2000">
                  <a:solidFill>
                    <a:schemeClr val="bg2"/>
                  </a:solidFill>
                  <a:latin typeface="Arial" pitchFamily="34" charset="0"/>
                  <a:ea typeface="Geneva"/>
                  <a:cs typeface="Geneva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pl-PL" altLang="pl-PL" sz="1400">
                  <a:solidFill>
                    <a:srgbClr val="002060"/>
                  </a:solidFill>
                  <a:latin typeface="Arial" pitchFamily="34" charset="0"/>
                </a:rPr>
                <a:t>Redukcja mocy </a:t>
              </a:r>
              <a:r>
                <a:rPr lang="en-US" altLang="pl-PL" sz="1400">
                  <a:solidFill>
                    <a:srgbClr val="002060"/>
                  </a:solidFill>
                  <a:latin typeface="Arial" pitchFamily="34" charset="0"/>
                </a:rPr>
                <a:t>(KW):	10% - 18%</a:t>
              </a:r>
            </a:p>
          </p:txBody>
        </p:sp>
      </p:grpSp>
      <p:graphicFrame>
        <p:nvGraphicFramePr>
          <p:cNvPr id="79" name="Diagram 78"/>
          <p:cNvGraphicFramePr/>
          <p:nvPr/>
        </p:nvGraphicFramePr>
        <p:xfrm>
          <a:off x="2710262" y="4917338"/>
          <a:ext cx="1789137" cy="119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CAFF0A15-31EC-4AF6-A6B8-C6D4EDA18AE1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Oszczędności w różnych typach obw.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079500" y="1092200"/>
            <a:ext cx="8064500" cy="10001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pl-PL" dirty="0" smtClean="0">
                <a:solidFill>
                  <a:srgbClr val="002060"/>
                </a:solidFill>
              </a:rPr>
              <a:t>Stabilizacja napięcia na poz. 215V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pl-PL" dirty="0" smtClean="0">
                <a:solidFill>
                  <a:srgbClr val="002060"/>
                </a:solidFill>
              </a:rPr>
              <a:t> Wyniki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oszczędności przy różnym napięciu sieci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9325" y="2184400"/>
          <a:ext cx="8088313" cy="33369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1697"/>
                <a:gridCol w="776654"/>
                <a:gridCol w="776654"/>
                <a:gridCol w="776654"/>
                <a:gridCol w="776654"/>
              </a:tblGrid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obwodu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230V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235V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240V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245V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>
                    <a:solidFill>
                      <a:srgbClr val="FABE00"/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Urządzenia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kuchenne i kurtyny powietrzne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Zamrażarki, chłodziarki i urządzenia chłodnicze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14%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Podział na air-con, wentylatory i instalacje HVAC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Lampy fluorescencyjne</a:t>
                      </a:r>
                      <a:r>
                        <a:rPr lang="pl-PL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ze statecz. magn.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(T8, PL)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Lampy fluorescencyjne CFL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Fluorescencyjne ze statecz. elektronicznymi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Sprzęt elektroniczny i komputery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  <a:tr h="37076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Urządzenia indukcyjne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silniki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pompy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itp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6" marR="91446" marT="45711" marB="45711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125" y="5637213"/>
            <a:ext cx="5984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>
              <a:defRPr/>
            </a:pPr>
            <a:r>
              <a:rPr lang="pl-PL" b="1" dirty="0">
                <a:latin typeface="+mn-lt"/>
              </a:rPr>
              <a:t>Uwaga: </a:t>
            </a:r>
            <a:r>
              <a:rPr lang="pl-PL" dirty="0">
                <a:latin typeface="+mn-lt"/>
              </a:rPr>
              <a:t>Dane o oszczędnościach są oparte na  podstawie wieloletnich badań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Procentowe  wielkości  zależą  od  wysokości  napięcia  i typu   urządzeń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Dodatkowe korzyści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0913" y="2563813"/>
          <a:ext cx="7964488" cy="32289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3674"/>
                <a:gridCol w="998569"/>
                <a:gridCol w="944873"/>
                <a:gridCol w="980080"/>
                <a:gridCol w="890290"/>
                <a:gridCol w="1167002"/>
              </a:tblGrid>
              <a:tr h="64010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Obciążenia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KW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KVAR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(szczyt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Temp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Życie</a:t>
                      </a:r>
                      <a:endParaRPr lang="en-US" sz="1800" dirty="0"/>
                    </a:p>
                  </a:txBody>
                  <a:tcPr marL="91435" marR="91435" marT="45721" marB="45721" anchor="ctr">
                    <a:solidFill>
                      <a:srgbClr val="FABE00"/>
                    </a:solidFill>
                  </a:tcPr>
                </a:tc>
              </a:tr>
              <a:tr h="862958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Lampy wyładowcze: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Świetlówki, PL, HPS,</a:t>
                      </a:r>
                      <a:r>
                        <a:rPr lang="pl-PL" sz="1800" baseline="0" dirty="0" smtClean="0"/>
                        <a:t> MH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20-30%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Wydłuża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</a:tr>
              <a:tr h="862958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Silniki,</a:t>
                      </a:r>
                      <a:r>
                        <a:rPr lang="pl-PL" sz="1800" baseline="0" dirty="0" smtClean="0"/>
                        <a:t> wentylatory, air-con,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pompy, sprężarki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15-25%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10-15%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Wydłuża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</a:tr>
              <a:tr h="862958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Obciążenia rezystancyjne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grzejniki,  kotły,</a:t>
                      </a:r>
                      <a:r>
                        <a:rPr lang="pl-PL" sz="1800" baseline="0" dirty="0" smtClean="0"/>
                        <a:t> itp..</a:t>
                      </a:r>
                      <a:endParaRPr lang="en-US" sz="1800" b="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3%-5%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Wydłuża</a:t>
                      </a:r>
                      <a:endParaRPr lang="en-US" sz="1800" dirty="0"/>
                    </a:p>
                  </a:txBody>
                  <a:tcPr marL="91435" marR="91435" marT="45721" marB="45721"/>
                </a:tc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966788" y="1320800"/>
            <a:ext cx="8064500" cy="100012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ts val="0"/>
              </a:spcBef>
              <a:buSzPct val="65000"/>
              <a:defRPr/>
            </a:pPr>
            <a:r>
              <a:rPr lang="pl-PL" sz="2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Redukcja 10V od napięcia sieci przyniesie następujące</a:t>
            </a:r>
            <a:br>
              <a:rPr lang="pl-PL" sz="2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</a:br>
            <a:r>
              <a:rPr lang="pl-PL" sz="2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korzyści</a:t>
            </a:r>
            <a:endParaRPr lang="en-US" sz="26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  <a:p>
            <a:pPr marL="342900" indent="-342900" eaLnBrk="0" hangingPunct="0">
              <a:spcBef>
                <a:spcPts val="0"/>
              </a:spcBef>
              <a:buSzPct val="65000"/>
              <a:buFontTx/>
              <a:buBlip>
                <a:blip r:embed="rId3"/>
              </a:buBlip>
              <a:defRPr/>
            </a:pPr>
            <a:endParaRPr lang="en-US" sz="2600" b="1" kern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031875" y="133350"/>
            <a:ext cx="9331325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</a:extLst>
        </p:spPr>
        <p:txBody>
          <a:bodyPr/>
          <a:lstStyle/>
          <a:p>
            <a:r>
              <a:rPr lang="pl-PL" altLang="pl-PL" u="sng" smtClean="0">
                <a:ln>
                  <a:noFill/>
                </a:ln>
                <a:solidFill>
                  <a:srgbClr val="002060"/>
                </a:solidFill>
                <a:effectLst/>
              </a:rPr>
              <a:t>Zastosowanie i charakterystyka</a:t>
            </a:r>
            <a:endParaRPr altLang="pl-PL" u="sng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04875" y="1236663"/>
            <a:ext cx="7954963" cy="5041900"/>
          </a:xfrm>
        </p:spPr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Większość obciążeń indukcyjnych i rezystancyjnych 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Chłodnicze i klimatyzacyjne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Urządzenia kuchenne i grzejniki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Oświetlenie( zewnętrzne i wewnętrzne)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Długie godziny pracy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Obiekty handlowe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2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Hale Logistyczne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2200"/>
              </a:spcBef>
              <a:defRPr/>
            </a:pPr>
            <a:r>
              <a:rPr lang="pl-PL" dirty="0" smtClean="0">
                <a:solidFill>
                  <a:srgbClr val="002060"/>
                </a:solidFill>
              </a:rPr>
              <a:t>Hipermarkety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Blip>
                <a:blip r:embed="rId3"/>
              </a:buBlip>
              <a:defRPr sz="30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1pPr>
            <a:lvl2pPr marL="742950" indent="-285750" eaLnBrk="0" hangingPunct="0">
              <a:spcBef>
                <a:spcPct val="20000"/>
              </a:spcBef>
              <a:buSzPct val="65000"/>
              <a:buBlip>
                <a:blip r:embed="rId4"/>
              </a:buBlip>
              <a:defRPr sz="2600" b="1">
                <a:solidFill>
                  <a:schemeClr val="bg2"/>
                </a:solidFill>
                <a:latin typeface="Calibri" pitchFamily="34" charset="0"/>
                <a:ea typeface="Geneva"/>
                <a:cs typeface="Geneva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 b="1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AE505E8C-CD1C-4ABE-93E1-AFE8FB29D603}" type="slidenum">
              <a:rPr lang="he-IL" altLang="pl-PL" sz="1200" smtClean="0">
                <a:solidFill>
                  <a:schemeClr val="tx1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pl-PL" sz="120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Blank Presentation">
  <a:themeElements>
    <a:clrScheme name="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729900"/>
      </a:folHlink>
    </a:clrScheme>
    <a:fontScheme name="Blank Presentation">
      <a:majorFont>
        <a:latin typeface="Verdana"/>
        <a:ea typeface="Geneva"/>
        <a:cs typeface=""/>
      </a:majorFont>
      <a:minorFont>
        <a:latin typeface="Calibri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1" charset="-128"/>
            <a:cs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Verdana"/>
      <a:ea typeface="Geneva"/>
      <a:cs typeface=""/>
    </a:majorFont>
    <a:minorFont>
      <a:latin typeface="Calibri"/>
      <a:ea typeface="Geneva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24477</TotalTime>
  <Words>1379</Words>
  <Application>Microsoft Office PowerPoint</Application>
  <PresentationFormat>Pokaz na ekranie (4:3)</PresentationFormat>
  <Paragraphs>585</Paragraphs>
  <Slides>36</Slides>
  <Notes>35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Blank Presentation</vt:lpstr>
      <vt:lpstr>ComEC Uniwersalny kontroler energii Stabilizacja napięcia</vt:lpstr>
      <vt:lpstr>Infrastruktura sieci energetycznej</vt:lpstr>
      <vt:lpstr>Nieskuteczność sieci energetycznych</vt:lpstr>
      <vt:lpstr>Kontrola napięcia i przepięć</vt:lpstr>
      <vt:lpstr>Rozporządzanie napięciem</vt:lpstr>
      <vt:lpstr>Obciążenia i wydajność w obniżonym napięciu</vt:lpstr>
      <vt:lpstr>Oszczędności w różnych typach obw.</vt:lpstr>
      <vt:lpstr>Dodatkowe korzyści</vt:lpstr>
      <vt:lpstr>Zastosowanie i charakterystyka</vt:lpstr>
      <vt:lpstr>Rynki docelowe dla regulacji napięcia</vt:lpstr>
      <vt:lpstr>Linia produktów ComEC</vt:lpstr>
      <vt:lpstr>ComEC: Zawansowana stabilizacja napięcia</vt:lpstr>
      <vt:lpstr>ComEC: Nowa technologia</vt:lpstr>
      <vt:lpstr>ComEC: Schemat blokowy</vt:lpstr>
      <vt:lpstr>ComEC jego misja</vt:lpstr>
      <vt:lpstr>Prezentacja programu PowerPoint</vt:lpstr>
      <vt:lpstr>Lista modeli ComEC </vt:lpstr>
      <vt:lpstr>Stabilizacja napięcia </vt:lpstr>
      <vt:lpstr>Wbudowana ochrona</vt:lpstr>
      <vt:lpstr>Inteligentny sterownik</vt:lpstr>
      <vt:lpstr>Zdalne zarządzanie energią</vt:lpstr>
      <vt:lpstr>Comec – system zdalnego sterowania</vt:lpstr>
      <vt:lpstr>ComEC Instalacja i Konfiguracja</vt:lpstr>
      <vt:lpstr>Instalacja i oszczędności</vt:lpstr>
      <vt:lpstr>Typowa instalacja </vt:lpstr>
      <vt:lpstr>Podsumowanie</vt:lpstr>
      <vt:lpstr>Korzyści przy zastosowaniu ComEC</vt:lpstr>
      <vt:lpstr>ComEC a inne regulatory napięcia</vt:lpstr>
      <vt:lpstr>ComEC kalkulator ROI</vt:lpstr>
      <vt:lpstr>ComEC w restauracji typu Fast Food </vt:lpstr>
      <vt:lpstr>ComEC  w biurach DCTI w Szwajcarji</vt:lpstr>
      <vt:lpstr>    O Firmie                      Power Sines</vt:lpstr>
      <vt:lpstr>Profil Producenta</vt:lpstr>
      <vt:lpstr>Oferta Energooszczędnych Produktów</vt:lpstr>
      <vt:lpstr>PowerSines - Referencje </vt:lpstr>
      <vt:lpstr>                                             Dziękuję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Rapoport</dc:creator>
  <cp:lastModifiedBy>Maciej Marszałkowski</cp:lastModifiedBy>
  <cp:revision>492</cp:revision>
  <cp:lastPrinted>1601-01-01T00:00:00Z</cp:lastPrinted>
  <dcterms:created xsi:type="dcterms:W3CDTF">1601-01-01T00:00:00Z</dcterms:created>
  <dcterms:modified xsi:type="dcterms:W3CDTF">2015-03-29T10:06:02Z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