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2" r:id="rId6"/>
    <p:sldId id="278" r:id="rId7"/>
    <p:sldId id="263" r:id="rId8"/>
    <p:sldId id="276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3FCDFF"/>
    <a:srgbClr val="DAA600"/>
    <a:srgbClr val="FFFF1D"/>
    <a:srgbClr val="FFFF37"/>
    <a:srgbClr val="1C4B58"/>
    <a:srgbClr val="FF8029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0A9CA-3A5D-4409-9F96-A918A8672D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17BFA5-D5E3-49B2-A9A2-2E1BE2F38DBA}">
      <dgm:prSet phldrT="[Tekst]" custT="1"/>
      <dgm:spPr>
        <a:solidFill>
          <a:srgbClr val="1D9EFF"/>
        </a:solidFill>
      </dgm:spPr>
      <dgm:t>
        <a:bodyPr/>
        <a:lstStyle/>
        <a:p>
          <a:r>
            <a:rPr lang="pl-PL" sz="1600" dirty="0" smtClean="0"/>
            <a:t>Systemy zarządzania wydatkami pracowniczymi, delegacjami, rozliczeniami</a:t>
          </a:r>
        </a:p>
        <a:p>
          <a:r>
            <a:rPr lang="pl-PL" sz="1600" dirty="0" smtClean="0"/>
            <a:t>Systemy zarządzania obiegiem informacji, faktur</a:t>
          </a:r>
          <a:endParaRPr lang="pl-PL" sz="1600" dirty="0"/>
        </a:p>
      </dgm:t>
    </dgm:pt>
    <dgm:pt modelId="{71C19D5A-EC79-4B8C-BE01-EFAA933A3A54}" type="parTrans" cxnId="{7DA8112E-9B3F-4F71-AC3A-D25F2A36EDF9}">
      <dgm:prSet/>
      <dgm:spPr/>
      <dgm:t>
        <a:bodyPr/>
        <a:lstStyle/>
        <a:p>
          <a:endParaRPr lang="pl-PL"/>
        </a:p>
      </dgm:t>
    </dgm:pt>
    <dgm:pt modelId="{B0B89CB2-FB66-4037-A3C2-5E99701022F3}" type="sibTrans" cxnId="{7DA8112E-9B3F-4F71-AC3A-D25F2A36EDF9}">
      <dgm:prSet/>
      <dgm:spPr/>
      <dgm:t>
        <a:bodyPr/>
        <a:lstStyle/>
        <a:p>
          <a:endParaRPr lang="pl-PL"/>
        </a:p>
      </dgm:t>
    </dgm:pt>
    <dgm:pt modelId="{03E65F92-CFA4-4F65-A5D6-9EABFFD43895}">
      <dgm:prSet phldrT="[Tekst]" custT="1"/>
      <dgm:spPr>
        <a:solidFill>
          <a:srgbClr val="FF8029"/>
        </a:solidFill>
      </dgm:spPr>
      <dgm:t>
        <a:bodyPr/>
        <a:lstStyle/>
        <a:p>
          <a:r>
            <a:rPr lang="pl-PL" sz="1600" dirty="0" err="1" smtClean="0"/>
            <a:t>Coaching</a:t>
          </a:r>
          <a:r>
            <a:rPr lang="pl-PL" sz="1600" dirty="0" smtClean="0"/>
            <a:t>, </a:t>
          </a:r>
          <a:r>
            <a:rPr lang="pl-PL" sz="1600" dirty="0" err="1" smtClean="0"/>
            <a:t>mentoring</a:t>
          </a:r>
          <a:r>
            <a:rPr lang="pl-PL" sz="1600" dirty="0" smtClean="0"/>
            <a:t>, zarządzanie, motywacja, technologie, matryce kompetencji</a:t>
          </a:r>
        </a:p>
      </dgm:t>
    </dgm:pt>
    <dgm:pt modelId="{688490F6-56DB-4B86-98B4-2F9B16FB0D38}" type="parTrans" cxnId="{22E73AD0-2FF9-47BF-A4F2-1918FE459A02}">
      <dgm:prSet/>
      <dgm:spPr/>
      <dgm:t>
        <a:bodyPr/>
        <a:lstStyle/>
        <a:p>
          <a:endParaRPr lang="pl-PL"/>
        </a:p>
      </dgm:t>
    </dgm:pt>
    <dgm:pt modelId="{92B52485-7530-4C01-9FEF-1D0F89258479}" type="sibTrans" cxnId="{22E73AD0-2FF9-47BF-A4F2-1918FE459A02}">
      <dgm:prSet/>
      <dgm:spPr/>
      <dgm:t>
        <a:bodyPr/>
        <a:lstStyle/>
        <a:p>
          <a:endParaRPr lang="pl-PL"/>
        </a:p>
      </dgm:t>
    </dgm:pt>
    <dgm:pt modelId="{334813E2-0778-4ABD-B55F-4E2D917A6862}">
      <dgm:prSet phldrT="[Tekst]" custT="1"/>
      <dgm:spPr>
        <a:solidFill>
          <a:srgbClr val="FF2D2D"/>
        </a:solidFill>
      </dgm:spPr>
      <dgm:t>
        <a:bodyPr/>
        <a:lstStyle/>
        <a:p>
          <a:r>
            <a:rPr lang="pl-PL" sz="1600" dirty="0" smtClean="0"/>
            <a:t>Payroll </a:t>
          </a:r>
          <a:r>
            <a:rPr lang="pl-PL" sz="1600" dirty="0" err="1" smtClean="0"/>
            <a:t>outsorcing</a:t>
          </a:r>
          <a:r>
            <a:rPr lang="pl-PL" sz="1600" dirty="0" smtClean="0"/>
            <a:t>, Rejestracja czasu pracy</a:t>
          </a:r>
          <a:endParaRPr lang="pl-PL" sz="1600" dirty="0"/>
        </a:p>
      </dgm:t>
    </dgm:pt>
    <dgm:pt modelId="{1A41ABFB-A5A3-49B1-BFBA-5B79A108920D}" type="parTrans" cxnId="{4C17AD36-D215-4531-A9E8-FF3EC740DA01}">
      <dgm:prSet/>
      <dgm:spPr/>
      <dgm:t>
        <a:bodyPr/>
        <a:lstStyle/>
        <a:p>
          <a:endParaRPr lang="pl-PL"/>
        </a:p>
      </dgm:t>
    </dgm:pt>
    <dgm:pt modelId="{2482C504-3A4A-4C61-A274-0E8E42F077D8}" type="sibTrans" cxnId="{4C17AD36-D215-4531-A9E8-FF3EC740DA01}">
      <dgm:prSet/>
      <dgm:spPr/>
      <dgm:t>
        <a:bodyPr/>
        <a:lstStyle/>
        <a:p>
          <a:endParaRPr lang="pl-PL"/>
        </a:p>
      </dgm:t>
    </dgm:pt>
    <dgm:pt modelId="{025D1B0E-3259-4099-BACD-0BF7943667AC}">
      <dgm:prSet/>
      <dgm:spPr>
        <a:solidFill>
          <a:srgbClr val="1D9EFF"/>
        </a:solidFill>
      </dgm:spPr>
      <dgm:t>
        <a:bodyPr/>
        <a:lstStyle/>
        <a:p>
          <a:endParaRPr lang="pl-PL" sz="800" dirty="0"/>
        </a:p>
      </dgm:t>
    </dgm:pt>
    <dgm:pt modelId="{4ADF7C50-A29E-4F99-8385-507C4C9C715B}" type="parTrans" cxnId="{A02DE89F-7FF6-4823-AD97-F87B16CE38EA}">
      <dgm:prSet/>
      <dgm:spPr/>
      <dgm:t>
        <a:bodyPr/>
        <a:lstStyle/>
        <a:p>
          <a:endParaRPr lang="pl-PL"/>
        </a:p>
      </dgm:t>
    </dgm:pt>
    <dgm:pt modelId="{F43C2BB9-C13A-493B-878E-7B9BFA800399}" type="sibTrans" cxnId="{A02DE89F-7FF6-4823-AD97-F87B16CE38EA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81460613-63B1-40FF-9641-16DF5E04E74F}">
      <dgm:prSet/>
      <dgm:spPr>
        <a:solidFill>
          <a:srgbClr val="1D9EFF"/>
        </a:solidFill>
      </dgm:spPr>
      <dgm:t>
        <a:bodyPr/>
        <a:lstStyle/>
        <a:p>
          <a:endParaRPr lang="pl-PL" sz="800" dirty="0"/>
        </a:p>
      </dgm:t>
    </dgm:pt>
    <dgm:pt modelId="{B8B8FBF1-EF34-4385-9956-6F26C1E7D7FD}" type="parTrans" cxnId="{DEA2A0EE-8323-41BA-93D3-83C8F8C1F016}">
      <dgm:prSet/>
      <dgm:spPr/>
      <dgm:t>
        <a:bodyPr/>
        <a:lstStyle/>
        <a:p>
          <a:endParaRPr lang="pl-PL"/>
        </a:p>
      </dgm:t>
    </dgm:pt>
    <dgm:pt modelId="{9931D0BD-DD01-4013-A03D-D3BB9B23B128}" type="sibTrans" cxnId="{DEA2A0EE-8323-41BA-93D3-83C8F8C1F016}">
      <dgm:prSet/>
      <dgm:spPr/>
      <dgm:t>
        <a:bodyPr/>
        <a:lstStyle/>
        <a:p>
          <a:endParaRPr lang="pl-PL"/>
        </a:p>
      </dgm:t>
    </dgm:pt>
    <dgm:pt modelId="{BACB3801-95E2-4C9E-BCC4-81F2DD56C126}">
      <dgm:prSet custT="1"/>
      <dgm:spPr>
        <a:solidFill>
          <a:srgbClr val="92D050"/>
        </a:solidFill>
      </dgm:spPr>
      <dgm:t>
        <a:bodyPr/>
        <a:lstStyle/>
        <a:p>
          <a:endParaRPr lang="pl-PL" sz="1600" dirty="0" smtClean="0"/>
        </a:p>
        <a:p>
          <a:r>
            <a:rPr lang="pl-PL" sz="1600" dirty="0" smtClean="0"/>
            <a:t>Audyty, analizy, wnioski, usprawnienia, projektowanie procesów biznesowych</a:t>
          </a:r>
        </a:p>
        <a:p>
          <a:endParaRPr lang="pl-PL" sz="1600" dirty="0"/>
        </a:p>
      </dgm:t>
    </dgm:pt>
    <dgm:pt modelId="{ACB06CA1-1EBE-4C59-AE2F-4CC55BBB35D1}" type="parTrans" cxnId="{C3FAC396-3F0C-42E5-A53B-1C496F54E504}">
      <dgm:prSet/>
      <dgm:spPr/>
      <dgm:t>
        <a:bodyPr/>
        <a:lstStyle/>
        <a:p>
          <a:endParaRPr lang="pl-PL"/>
        </a:p>
      </dgm:t>
    </dgm:pt>
    <dgm:pt modelId="{A6ABEE5A-15CD-411D-BF89-5DD37A600BC2}" type="sibTrans" cxnId="{C3FAC396-3F0C-42E5-A53B-1C496F54E504}">
      <dgm:prSet/>
      <dgm:spPr/>
      <dgm:t>
        <a:bodyPr/>
        <a:lstStyle/>
        <a:p>
          <a:endParaRPr lang="pl-PL"/>
        </a:p>
      </dgm:t>
    </dgm:pt>
    <dgm:pt modelId="{9DD8E7FB-2E64-40F0-A392-469CB736128F}">
      <dgm:prSet custT="1"/>
      <dgm:spPr>
        <a:solidFill>
          <a:srgbClr val="DAA600"/>
        </a:solidFill>
      </dgm:spPr>
      <dgm:t>
        <a:bodyPr/>
        <a:lstStyle/>
        <a:p>
          <a:r>
            <a:rPr lang="pl-PL" sz="1600" b="0" dirty="0" smtClean="0">
              <a:solidFill>
                <a:schemeClr val="tx1"/>
              </a:solidFill>
            </a:rPr>
            <a:t>Rekrutacja, procedury, prawo </a:t>
          </a:r>
          <a:r>
            <a:rPr lang="pl-PL" sz="1600" dirty="0" smtClean="0"/>
            <a:t>pracy, dokumentacja, strategia HR</a:t>
          </a:r>
          <a:endParaRPr lang="pl-PL" sz="1600" dirty="0"/>
        </a:p>
      </dgm:t>
    </dgm:pt>
    <dgm:pt modelId="{CE3B90A5-377D-45FC-8BA2-01C50A213ADE}" type="parTrans" cxnId="{00C27F0F-48F3-4CB4-AB54-F97FA843E83A}">
      <dgm:prSet/>
      <dgm:spPr/>
      <dgm:t>
        <a:bodyPr/>
        <a:lstStyle/>
        <a:p>
          <a:endParaRPr lang="pl-PL"/>
        </a:p>
      </dgm:t>
    </dgm:pt>
    <dgm:pt modelId="{A3E371AF-AD70-4F5C-A7C9-B26CBFD7AA03}" type="sibTrans" cxnId="{00C27F0F-48F3-4CB4-AB54-F97FA843E83A}">
      <dgm:prSet/>
      <dgm:spPr/>
      <dgm:t>
        <a:bodyPr/>
        <a:lstStyle/>
        <a:p>
          <a:endParaRPr lang="pl-PL"/>
        </a:p>
      </dgm:t>
    </dgm:pt>
    <dgm:pt modelId="{E7E13E37-72EC-4DE6-8BF8-1CBE30AE7585}" type="pres">
      <dgm:prSet presAssocID="{92C0A9CA-3A5D-4409-9F96-A918A8672D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003A91C-5735-4064-941A-78510A0C1AA7}" type="pres">
      <dgm:prSet presAssocID="{92C0A9CA-3A5D-4409-9F96-A918A8672DD0}" presName="Name1" presStyleCnt="0"/>
      <dgm:spPr/>
    </dgm:pt>
    <dgm:pt modelId="{539F941F-ABCA-4233-B05A-33D0954417E0}" type="pres">
      <dgm:prSet presAssocID="{92C0A9CA-3A5D-4409-9F96-A918A8672DD0}" presName="cycle" presStyleCnt="0"/>
      <dgm:spPr/>
    </dgm:pt>
    <dgm:pt modelId="{8595D28D-0DB9-430C-A7B8-BD99EAFEA07C}" type="pres">
      <dgm:prSet presAssocID="{92C0A9CA-3A5D-4409-9F96-A918A8672DD0}" presName="srcNode" presStyleLbl="node1" presStyleIdx="0" presStyleCnt="5"/>
      <dgm:spPr/>
    </dgm:pt>
    <dgm:pt modelId="{17DBD07A-7822-452C-94DE-1EFBC51A5B5D}" type="pres">
      <dgm:prSet presAssocID="{92C0A9CA-3A5D-4409-9F96-A918A8672DD0}" presName="conn" presStyleLbl="parChTrans1D2" presStyleIdx="0" presStyleCnt="1"/>
      <dgm:spPr/>
      <dgm:t>
        <a:bodyPr/>
        <a:lstStyle/>
        <a:p>
          <a:endParaRPr lang="pl-PL"/>
        </a:p>
      </dgm:t>
    </dgm:pt>
    <dgm:pt modelId="{B6639D13-346D-4EF1-99D6-43EF3B806EBA}" type="pres">
      <dgm:prSet presAssocID="{92C0A9CA-3A5D-4409-9F96-A918A8672DD0}" presName="extraNode" presStyleLbl="node1" presStyleIdx="0" presStyleCnt="5"/>
      <dgm:spPr/>
    </dgm:pt>
    <dgm:pt modelId="{FCB246DB-EB9E-49F1-BD69-E9761033E3A9}" type="pres">
      <dgm:prSet presAssocID="{92C0A9CA-3A5D-4409-9F96-A918A8672DD0}" presName="dstNode" presStyleLbl="node1" presStyleIdx="0" presStyleCnt="5"/>
      <dgm:spPr/>
    </dgm:pt>
    <dgm:pt modelId="{4DC97B58-4817-4593-B8A5-EEAEEC66B835}" type="pres">
      <dgm:prSet presAssocID="{8217BFA5-D5E3-49B2-A9A2-2E1BE2F38DB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C40C75-889A-4547-944B-52DBFC5678F0}" type="pres">
      <dgm:prSet presAssocID="{8217BFA5-D5E3-49B2-A9A2-2E1BE2F38DBA}" presName="accent_1" presStyleCnt="0"/>
      <dgm:spPr/>
    </dgm:pt>
    <dgm:pt modelId="{A7BAD1A2-5AC6-48EE-B0AB-0C85BE9D3B40}" type="pres">
      <dgm:prSet presAssocID="{8217BFA5-D5E3-49B2-A9A2-2E1BE2F38DBA}" presName="accentRepeatNode" presStyleLbl="solidFgAcc1" presStyleIdx="0" presStyleCnt="5"/>
      <dgm:spPr>
        <a:solidFill>
          <a:srgbClr val="1D9EFF"/>
        </a:solidFill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4839794B-89D5-4ABA-AA64-2C12FF7AEA81}" type="pres">
      <dgm:prSet presAssocID="{BACB3801-95E2-4C9E-BCC4-81F2DD56C1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AB8C94-E4A7-430A-A991-0BB9BC612550}" type="pres">
      <dgm:prSet presAssocID="{BACB3801-95E2-4C9E-BCC4-81F2DD56C126}" presName="accent_2" presStyleCnt="0"/>
      <dgm:spPr/>
    </dgm:pt>
    <dgm:pt modelId="{21E203AA-A97E-47B1-82C2-8ED5E435D1C8}" type="pres">
      <dgm:prSet presAssocID="{BACB3801-95E2-4C9E-BCC4-81F2DD56C126}" presName="accentRepeatNode" presStyleLbl="solidFgAcc1" presStyleIdx="1" presStyleCnt="5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5A2293FC-2187-4A6E-A768-6DD548BB6D4C}" type="pres">
      <dgm:prSet presAssocID="{9DD8E7FB-2E64-40F0-A392-469CB736128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5B027B-26F9-4D7A-BCA6-248783A1A6D9}" type="pres">
      <dgm:prSet presAssocID="{9DD8E7FB-2E64-40F0-A392-469CB736128F}" presName="accent_3" presStyleCnt="0"/>
      <dgm:spPr/>
    </dgm:pt>
    <dgm:pt modelId="{C1C58BE1-C6D6-4539-8DDC-78745DE17E5A}" type="pres">
      <dgm:prSet presAssocID="{9DD8E7FB-2E64-40F0-A392-469CB736128F}" presName="accentRepeatNode" presStyleLbl="solidFgAcc1" presStyleIdx="2" presStyleCnt="5" custScaleX="110000" custScaleY="110000"/>
      <dgm:spPr>
        <a:solidFill>
          <a:srgbClr val="DAA600"/>
        </a:solidFill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4B9F2F64-F283-4897-914D-D139DC0EF74B}" type="pres">
      <dgm:prSet presAssocID="{03E65F92-CFA4-4F65-A5D6-9EABFFD4389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1B544F-0E6D-47A9-A4A7-1ECFB63FBE4A}" type="pres">
      <dgm:prSet presAssocID="{03E65F92-CFA4-4F65-A5D6-9EABFFD43895}" presName="accent_4" presStyleCnt="0"/>
      <dgm:spPr/>
    </dgm:pt>
    <dgm:pt modelId="{97593233-F4A2-4046-9053-C859AB90D539}" type="pres">
      <dgm:prSet presAssocID="{03E65F92-CFA4-4F65-A5D6-9EABFFD43895}" presName="accentRepeatNode" presStyleLbl="solidFgAcc1" presStyleIdx="3" presStyleCnt="5" custScaleX="110000" custScaleY="110000" custLinFactNeighborX="-2438" custLinFactNeighborY="659"/>
      <dgm:spPr>
        <a:solidFill>
          <a:srgbClr val="FF8029"/>
        </a:solidFill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2D9BB85A-35C8-4851-9801-9CD232AA29CB}" type="pres">
      <dgm:prSet presAssocID="{334813E2-0778-4ABD-B55F-4E2D917A686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D36F02-695D-46A6-ADB3-EB8ED0BA3C74}" type="pres">
      <dgm:prSet presAssocID="{334813E2-0778-4ABD-B55F-4E2D917A6862}" presName="accent_5" presStyleCnt="0"/>
      <dgm:spPr/>
    </dgm:pt>
    <dgm:pt modelId="{D34A15EB-04A6-4C09-B6D2-52571372FACD}" type="pres">
      <dgm:prSet presAssocID="{334813E2-0778-4ABD-B55F-4E2D917A6862}" presName="accentRepeatNode" presStyleLbl="solidFgAcc1" presStyleIdx="4" presStyleCnt="5"/>
      <dgm:spPr>
        <a:solidFill>
          <a:srgbClr val="FF2D2D"/>
        </a:solidFill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</dgm:ptLst>
  <dgm:cxnLst>
    <dgm:cxn modelId="{382CB576-216F-445D-BF01-18EF999C4C1D}" type="presOf" srcId="{334813E2-0778-4ABD-B55F-4E2D917A6862}" destId="{2D9BB85A-35C8-4851-9801-9CD232AA29CB}" srcOrd="0" destOrd="0" presId="urn:microsoft.com/office/officeart/2008/layout/VerticalCurvedList"/>
    <dgm:cxn modelId="{FD58ACD9-9D01-4452-857A-758D94574FA1}" type="presOf" srcId="{92C0A9CA-3A5D-4409-9F96-A918A8672DD0}" destId="{E7E13E37-72EC-4DE6-8BF8-1CBE30AE7585}" srcOrd="0" destOrd="0" presId="urn:microsoft.com/office/officeart/2008/layout/VerticalCurvedList"/>
    <dgm:cxn modelId="{4C17AD36-D215-4531-A9E8-FF3EC740DA01}" srcId="{92C0A9CA-3A5D-4409-9F96-A918A8672DD0}" destId="{334813E2-0778-4ABD-B55F-4E2D917A6862}" srcOrd="4" destOrd="0" parTransId="{1A41ABFB-A5A3-49B1-BFBA-5B79A108920D}" sibTransId="{2482C504-3A4A-4C61-A274-0E8E42F077D8}"/>
    <dgm:cxn modelId="{22E73AD0-2FF9-47BF-A4F2-1918FE459A02}" srcId="{92C0A9CA-3A5D-4409-9F96-A918A8672DD0}" destId="{03E65F92-CFA4-4F65-A5D6-9EABFFD43895}" srcOrd="3" destOrd="0" parTransId="{688490F6-56DB-4B86-98B4-2F9B16FB0D38}" sibTransId="{92B52485-7530-4C01-9FEF-1D0F89258479}"/>
    <dgm:cxn modelId="{A02DE89F-7FF6-4823-AD97-F87B16CE38EA}" srcId="{8217BFA5-D5E3-49B2-A9A2-2E1BE2F38DBA}" destId="{025D1B0E-3259-4099-BACD-0BF7943667AC}" srcOrd="0" destOrd="0" parTransId="{4ADF7C50-A29E-4F99-8385-507C4C9C715B}" sibTransId="{F43C2BB9-C13A-493B-878E-7B9BFA800399}"/>
    <dgm:cxn modelId="{BAF6219B-66A1-4CEF-807B-4232D1676CFE}" type="presOf" srcId="{BACB3801-95E2-4C9E-BCC4-81F2DD56C126}" destId="{4839794B-89D5-4ABA-AA64-2C12FF7AEA81}" srcOrd="0" destOrd="0" presId="urn:microsoft.com/office/officeart/2008/layout/VerticalCurvedList"/>
    <dgm:cxn modelId="{0A4FD77C-E6FA-4766-B222-66698FAA0918}" type="presOf" srcId="{025D1B0E-3259-4099-BACD-0BF7943667AC}" destId="{4DC97B58-4817-4593-B8A5-EEAEEC66B835}" srcOrd="0" destOrd="1" presId="urn:microsoft.com/office/officeart/2008/layout/VerticalCurvedList"/>
    <dgm:cxn modelId="{8F715513-DAE4-40F5-B834-E1DFBC02E809}" type="presOf" srcId="{8217BFA5-D5E3-49B2-A9A2-2E1BE2F38DBA}" destId="{4DC97B58-4817-4593-B8A5-EEAEEC66B835}" srcOrd="0" destOrd="0" presId="urn:microsoft.com/office/officeart/2008/layout/VerticalCurvedList"/>
    <dgm:cxn modelId="{C3FAC396-3F0C-42E5-A53B-1C496F54E504}" srcId="{92C0A9CA-3A5D-4409-9F96-A918A8672DD0}" destId="{BACB3801-95E2-4C9E-BCC4-81F2DD56C126}" srcOrd="1" destOrd="0" parTransId="{ACB06CA1-1EBE-4C59-AE2F-4CC55BBB35D1}" sibTransId="{A6ABEE5A-15CD-411D-BF89-5DD37A600BC2}"/>
    <dgm:cxn modelId="{00C27F0F-48F3-4CB4-AB54-F97FA843E83A}" srcId="{92C0A9CA-3A5D-4409-9F96-A918A8672DD0}" destId="{9DD8E7FB-2E64-40F0-A392-469CB736128F}" srcOrd="2" destOrd="0" parTransId="{CE3B90A5-377D-45FC-8BA2-01C50A213ADE}" sibTransId="{A3E371AF-AD70-4F5C-A7C9-B26CBFD7AA03}"/>
    <dgm:cxn modelId="{7DA8112E-9B3F-4F71-AC3A-D25F2A36EDF9}" srcId="{92C0A9CA-3A5D-4409-9F96-A918A8672DD0}" destId="{8217BFA5-D5E3-49B2-A9A2-2E1BE2F38DBA}" srcOrd="0" destOrd="0" parTransId="{71C19D5A-EC79-4B8C-BE01-EFAA933A3A54}" sibTransId="{B0B89CB2-FB66-4037-A3C2-5E99701022F3}"/>
    <dgm:cxn modelId="{C75438C2-6871-4B13-8B3E-06922DF1765C}" type="presOf" srcId="{81460613-63B1-40FF-9641-16DF5E04E74F}" destId="{4DC97B58-4817-4593-B8A5-EEAEEC66B835}" srcOrd="0" destOrd="2" presId="urn:microsoft.com/office/officeart/2008/layout/VerticalCurvedList"/>
    <dgm:cxn modelId="{5AFADD18-05F0-4A60-BF83-89D70A0D1580}" type="presOf" srcId="{03E65F92-CFA4-4F65-A5D6-9EABFFD43895}" destId="{4B9F2F64-F283-4897-914D-D139DC0EF74B}" srcOrd="0" destOrd="0" presId="urn:microsoft.com/office/officeart/2008/layout/VerticalCurvedList"/>
    <dgm:cxn modelId="{F3D9689E-353F-47AB-AD03-838B1FF375BC}" type="presOf" srcId="{9DD8E7FB-2E64-40F0-A392-469CB736128F}" destId="{5A2293FC-2187-4A6E-A768-6DD548BB6D4C}" srcOrd="0" destOrd="0" presId="urn:microsoft.com/office/officeart/2008/layout/VerticalCurvedList"/>
    <dgm:cxn modelId="{DEA2A0EE-8323-41BA-93D3-83C8F8C1F016}" srcId="{8217BFA5-D5E3-49B2-A9A2-2E1BE2F38DBA}" destId="{81460613-63B1-40FF-9641-16DF5E04E74F}" srcOrd="1" destOrd="0" parTransId="{B8B8FBF1-EF34-4385-9956-6F26C1E7D7FD}" sibTransId="{9931D0BD-DD01-4013-A03D-D3BB9B23B128}"/>
    <dgm:cxn modelId="{7F11EF83-6016-4024-965B-1CC2B606AC41}" type="presOf" srcId="{F43C2BB9-C13A-493B-878E-7B9BFA800399}" destId="{17DBD07A-7822-452C-94DE-1EFBC51A5B5D}" srcOrd="0" destOrd="0" presId="urn:microsoft.com/office/officeart/2008/layout/VerticalCurvedList"/>
    <dgm:cxn modelId="{6AA53556-5CB2-4178-B779-0C8E373AF8A3}" type="presParOf" srcId="{E7E13E37-72EC-4DE6-8BF8-1CBE30AE7585}" destId="{3003A91C-5735-4064-941A-78510A0C1AA7}" srcOrd="0" destOrd="0" presId="urn:microsoft.com/office/officeart/2008/layout/VerticalCurvedList"/>
    <dgm:cxn modelId="{68237C2F-3D3F-4D54-91F4-B0DE8A3FEEEC}" type="presParOf" srcId="{3003A91C-5735-4064-941A-78510A0C1AA7}" destId="{539F941F-ABCA-4233-B05A-33D0954417E0}" srcOrd="0" destOrd="0" presId="urn:microsoft.com/office/officeart/2008/layout/VerticalCurvedList"/>
    <dgm:cxn modelId="{7200E2AE-1F21-494A-A746-FAA1DEDE7FEE}" type="presParOf" srcId="{539F941F-ABCA-4233-B05A-33D0954417E0}" destId="{8595D28D-0DB9-430C-A7B8-BD99EAFEA07C}" srcOrd="0" destOrd="0" presId="urn:microsoft.com/office/officeart/2008/layout/VerticalCurvedList"/>
    <dgm:cxn modelId="{1248DA80-7354-4192-A79C-A2BEB87E1CE8}" type="presParOf" srcId="{539F941F-ABCA-4233-B05A-33D0954417E0}" destId="{17DBD07A-7822-452C-94DE-1EFBC51A5B5D}" srcOrd="1" destOrd="0" presId="urn:microsoft.com/office/officeart/2008/layout/VerticalCurvedList"/>
    <dgm:cxn modelId="{FB877B89-33BC-4854-88F2-3F4188B558AE}" type="presParOf" srcId="{539F941F-ABCA-4233-B05A-33D0954417E0}" destId="{B6639D13-346D-4EF1-99D6-43EF3B806EBA}" srcOrd="2" destOrd="0" presId="urn:microsoft.com/office/officeart/2008/layout/VerticalCurvedList"/>
    <dgm:cxn modelId="{05DEFB35-A156-4875-8182-410D30C1D09F}" type="presParOf" srcId="{539F941F-ABCA-4233-B05A-33D0954417E0}" destId="{FCB246DB-EB9E-49F1-BD69-E9761033E3A9}" srcOrd="3" destOrd="0" presId="urn:microsoft.com/office/officeart/2008/layout/VerticalCurvedList"/>
    <dgm:cxn modelId="{B71DF0D6-A6A1-4CEB-8DF4-DECAF4F2285A}" type="presParOf" srcId="{3003A91C-5735-4064-941A-78510A0C1AA7}" destId="{4DC97B58-4817-4593-B8A5-EEAEEC66B835}" srcOrd="1" destOrd="0" presId="urn:microsoft.com/office/officeart/2008/layout/VerticalCurvedList"/>
    <dgm:cxn modelId="{03582D78-475F-4819-9231-C73148E35179}" type="presParOf" srcId="{3003A91C-5735-4064-941A-78510A0C1AA7}" destId="{7EC40C75-889A-4547-944B-52DBFC5678F0}" srcOrd="2" destOrd="0" presId="urn:microsoft.com/office/officeart/2008/layout/VerticalCurvedList"/>
    <dgm:cxn modelId="{B2B2D6F9-6AC0-4355-AEAD-C1F9D4E7C5F6}" type="presParOf" srcId="{7EC40C75-889A-4547-944B-52DBFC5678F0}" destId="{A7BAD1A2-5AC6-48EE-B0AB-0C85BE9D3B40}" srcOrd="0" destOrd="0" presId="urn:microsoft.com/office/officeart/2008/layout/VerticalCurvedList"/>
    <dgm:cxn modelId="{99E00F44-C52D-4ABA-B07F-24D044DED8C9}" type="presParOf" srcId="{3003A91C-5735-4064-941A-78510A0C1AA7}" destId="{4839794B-89D5-4ABA-AA64-2C12FF7AEA81}" srcOrd="3" destOrd="0" presId="urn:microsoft.com/office/officeart/2008/layout/VerticalCurvedList"/>
    <dgm:cxn modelId="{DA2D9314-DC72-4F62-A6D1-F434CC7CB855}" type="presParOf" srcId="{3003A91C-5735-4064-941A-78510A0C1AA7}" destId="{ABAB8C94-E4A7-430A-A991-0BB9BC612550}" srcOrd="4" destOrd="0" presId="urn:microsoft.com/office/officeart/2008/layout/VerticalCurvedList"/>
    <dgm:cxn modelId="{8382BF02-2567-457D-B99E-46202CD6A80D}" type="presParOf" srcId="{ABAB8C94-E4A7-430A-A991-0BB9BC612550}" destId="{21E203AA-A97E-47B1-82C2-8ED5E435D1C8}" srcOrd="0" destOrd="0" presId="urn:microsoft.com/office/officeart/2008/layout/VerticalCurvedList"/>
    <dgm:cxn modelId="{55808481-A3D2-4B47-B75D-5F6D6E481C67}" type="presParOf" srcId="{3003A91C-5735-4064-941A-78510A0C1AA7}" destId="{5A2293FC-2187-4A6E-A768-6DD548BB6D4C}" srcOrd="5" destOrd="0" presId="urn:microsoft.com/office/officeart/2008/layout/VerticalCurvedList"/>
    <dgm:cxn modelId="{B2000FE6-8573-419A-B516-E4C1F9A83B3A}" type="presParOf" srcId="{3003A91C-5735-4064-941A-78510A0C1AA7}" destId="{B35B027B-26F9-4D7A-BCA6-248783A1A6D9}" srcOrd="6" destOrd="0" presId="urn:microsoft.com/office/officeart/2008/layout/VerticalCurvedList"/>
    <dgm:cxn modelId="{43792F25-79CD-4C20-A6FE-DE22019F1B0F}" type="presParOf" srcId="{B35B027B-26F9-4D7A-BCA6-248783A1A6D9}" destId="{C1C58BE1-C6D6-4539-8DDC-78745DE17E5A}" srcOrd="0" destOrd="0" presId="urn:microsoft.com/office/officeart/2008/layout/VerticalCurvedList"/>
    <dgm:cxn modelId="{8CBA6755-A59B-4A5F-87ED-8975FB4E20A0}" type="presParOf" srcId="{3003A91C-5735-4064-941A-78510A0C1AA7}" destId="{4B9F2F64-F283-4897-914D-D139DC0EF74B}" srcOrd="7" destOrd="0" presId="urn:microsoft.com/office/officeart/2008/layout/VerticalCurvedList"/>
    <dgm:cxn modelId="{A29A7A24-714E-4CAA-8486-E8A9BD1D826F}" type="presParOf" srcId="{3003A91C-5735-4064-941A-78510A0C1AA7}" destId="{001B544F-0E6D-47A9-A4A7-1ECFB63FBE4A}" srcOrd="8" destOrd="0" presId="urn:microsoft.com/office/officeart/2008/layout/VerticalCurvedList"/>
    <dgm:cxn modelId="{F80AAFA1-841D-4CBF-B4CF-05EC561ADC1B}" type="presParOf" srcId="{001B544F-0E6D-47A9-A4A7-1ECFB63FBE4A}" destId="{97593233-F4A2-4046-9053-C859AB90D539}" srcOrd="0" destOrd="0" presId="urn:microsoft.com/office/officeart/2008/layout/VerticalCurvedList"/>
    <dgm:cxn modelId="{554BB051-27AC-4E0B-8352-0F2418A14DC6}" type="presParOf" srcId="{3003A91C-5735-4064-941A-78510A0C1AA7}" destId="{2D9BB85A-35C8-4851-9801-9CD232AA29CB}" srcOrd="9" destOrd="0" presId="urn:microsoft.com/office/officeart/2008/layout/VerticalCurvedList"/>
    <dgm:cxn modelId="{155E0FDB-D85C-4EFC-AC6F-0D282C348B76}" type="presParOf" srcId="{3003A91C-5735-4064-941A-78510A0C1AA7}" destId="{9AD36F02-695D-46A6-ADB3-EB8ED0BA3C74}" srcOrd="10" destOrd="0" presId="urn:microsoft.com/office/officeart/2008/layout/VerticalCurvedList"/>
    <dgm:cxn modelId="{D27060F5-A005-4EE9-B42D-007658B07C58}" type="presParOf" srcId="{9AD36F02-695D-46A6-ADB3-EB8ED0BA3C74}" destId="{D34A15EB-04A6-4C09-B6D2-52571372FA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867F8-FCFE-4460-A30D-004BEB96624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8F18D6E-6728-4734-BB6D-9C8745D22842}">
      <dgm:prSet phldrT="[Tekst]" custT="1"/>
      <dgm:spPr>
        <a:xfrm rot="5400000">
          <a:off x="-294252" y="308480"/>
          <a:ext cx="1900587" cy="1330411"/>
        </a:xfrm>
        <a:prstGeom prst="chevron">
          <a:avLst/>
        </a:prstGeom>
      </dgm:spPr>
      <dgm:t>
        <a:bodyPr/>
        <a:lstStyle/>
        <a:p>
          <a:r>
            <a:rPr lang="pl-PL" sz="15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PTE.IOR Efektywne wykorzystanie czasu w firmie</a:t>
          </a:r>
          <a:endParaRPr lang="pl-PL" sz="15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98BC5E7-C02C-496C-9898-FDA92D2C0AA2}" type="parTrans" cxnId="{51C843E7-5CB2-4DEE-B086-8F7CAB35F897}">
      <dgm:prSet/>
      <dgm:spPr/>
      <dgm:t>
        <a:bodyPr/>
        <a:lstStyle/>
        <a:p>
          <a:endParaRPr lang="pl-PL"/>
        </a:p>
      </dgm:t>
    </dgm:pt>
    <dgm:pt modelId="{F0FDDFA8-1A43-4D2A-9372-73438055C99E}" type="sibTrans" cxnId="{51C843E7-5CB2-4DEE-B086-8F7CAB35F897}">
      <dgm:prSet/>
      <dgm:spPr/>
      <dgm:t>
        <a:bodyPr/>
        <a:lstStyle/>
        <a:p>
          <a:endParaRPr lang="pl-PL"/>
        </a:p>
      </dgm:t>
    </dgm:pt>
    <dgm:pt modelId="{158A05EC-9C98-4E56-AEBA-DB90D366A609}">
      <dgm:prSet phldrT="[Tekst]" custT="1"/>
      <dgm:spPr>
        <a:xfrm rot="5400000">
          <a:off x="4304245" y="-2959605"/>
          <a:ext cx="1236031" cy="7202028"/>
        </a:xfrm>
        <a:prstGeom prst="round2SameRect">
          <a:avLst/>
        </a:prstGeom>
      </dgm:spPr>
      <dgm:t>
        <a:bodyPr/>
        <a:lstStyle/>
        <a:p>
          <a:r>
            <a:rPr lang="pl-PL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PTE.IOR oszczędzi czas Pracownika, Managera i Księgowej, tym samym wpłynie na efektywność ich pracy a także na zmniejszenie  kosztów związanych z rozliczaniem delegacji i wydatków pracowniczych.</a:t>
          </a:r>
          <a:endParaRPr lang="pl-PL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830778-0D9C-4872-A573-CCB3E77B9758}" type="parTrans" cxnId="{7AB30356-2B49-4400-BCB1-9B5498748DCD}">
      <dgm:prSet/>
      <dgm:spPr/>
      <dgm:t>
        <a:bodyPr/>
        <a:lstStyle/>
        <a:p>
          <a:endParaRPr lang="pl-PL"/>
        </a:p>
      </dgm:t>
    </dgm:pt>
    <dgm:pt modelId="{A475F849-7D85-4B03-96FE-E7D4A553CDF3}" type="sibTrans" cxnId="{7AB30356-2B49-4400-BCB1-9B5498748DCD}">
      <dgm:prSet/>
      <dgm:spPr/>
      <dgm:t>
        <a:bodyPr/>
        <a:lstStyle/>
        <a:p>
          <a:endParaRPr lang="pl-PL"/>
        </a:p>
      </dgm:t>
    </dgm:pt>
    <dgm:pt modelId="{063D498F-D2A4-49B9-A5C1-3C326C007521}">
      <dgm:prSet phldrT="[Tekst]" custT="1"/>
      <dgm:spPr>
        <a:xfrm rot="5400000">
          <a:off x="-294252" y="2333237"/>
          <a:ext cx="1900587" cy="1330411"/>
        </a:xfrm>
        <a:prstGeom prst="chevron">
          <a:avLst/>
        </a:prstGeom>
      </dgm:spPr>
      <dgm:t>
        <a:bodyPr/>
        <a:lstStyle/>
        <a:p>
          <a:endParaRPr lang="pl-PL" sz="15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pl-PL" sz="15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PTE.IOR Spójny i jednolity system obiegu informacji</a:t>
          </a:r>
          <a:endParaRPr lang="pl-PL" sz="15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B2B4988-7F8A-473E-9F6F-3BB27A9D267A}" type="parTrans" cxnId="{5728DBFC-AE07-4CC3-B66C-9DCFFA10E3A4}">
      <dgm:prSet/>
      <dgm:spPr/>
      <dgm:t>
        <a:bodyPr/>
        <a:lstStyle/>
        <a:p>
          <a:endParaRPr lang="pl-PL"/>
        </a:p>
      </dgm:t>
    </dgm:pt>
    <dgm:pt modelId="{391E9386-AC86-4D50-9826-7821195EF768}" type="sibTrans" cxnId="{5728DBFC-AE07-4CC3-B66C-9DCFFA10E3A4}">
      <dgm:prSet/>
      <dgm:spPr/>
      <dgm:t>
        <a:bodyPr/>
        <a:lstStyle/>
        <a:p>
          <a:endParaRPr lang="pl-PL"/>
        </a:p>
      </dgm:t>
    </dgm:pt>
    <dgm:pt modelId="{A76CFDAD-F5C8-4C8C-B35D-99BECF526943}">
      <dgm:prSet phldrT="[Tekst]" custT="1"/>
      <dgm:spPr>
        <a:xfrm rot="5400000">
          <a:off x="-285086" y="4217148"/>
          <a:ext cx="1900587" cy="1330411"/>
        </a:xfrm>
        <a:prstGeom prst="chevron">
          <a:avLst/>
        </a:prstGeom>
      </dgm:spPr>
      <dgm:t>
        <a:bodyPr/>
        <a:lstStyle/>
        <a:p>
          <a:endParaRPr lang="pl-PL" sz="14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pl-PL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PTE.IOR Uniwersalne księgowanie diet   i wydatków pracowniczych</a:t>
          </a:r>
          <a:endParaRPr lang="pl-PL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390F039-657A-4914-B078-9413E44B6CF2}" type="parTrans" cxnId="{8CCBE2FB-8DE0-4560-977C-4420465135A5}">
      <dgm:prSet/>
      <dgm:spPr/>
      <dgm:t>
        <a:bodyPr/>
        <a:lstStyle/>
        <a:p>
          <a:endParaRPr lang="pl-PL"/>
        </a:p>
      </dgm:t>
    </dgm:pt>
    <dgm:pt modelId="{6F7FB3D0-4733-45BF-935F-487F271117AE}" type="sibTrans" cxnId="{8CCBE2FB-8DE0-4560-977C-4420465135A5}">
      <dgm:prSet/>
      <dgm:spPr/>
      <dgm:t>
        <a:bodyPr/>
        <a:lstStyle/>
        <a:p>
          <a:endParaRPr lang="pl-PL"/>
        </a:p>
      </dgm:t>
    </dgm:pt>
    <dgm:pt modelId="{22EACE4A-844F-4681-BE91-5C5D9E3C7557}">
      <dgm:prSet phldrT="[Tekst]" custT="1"/>
      <dgm:spPr>
        <a:xfrm rot="5400000">
          <a:off x="4192340" y="1064223"/>
          <a:ext cx="1504349" cy="7152766"/>
        </a:xfrm>
        <a:prstGeom prst="round2SameRect">
          <a:avLst/>
        </a:prstGeom>
      </dgm:spPr>
      <dgm:t>
        <a:bodyPr/>
        <a:lstStyle/>
        <a:p>
          <a:r>
            <a:rPr lang="pl-PL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System rozliczy nie tylko proste diety, kilometrówkę, czy doda koszty faktur z podróży-PTE.IOR zaksięguje ww. wg planu kont Klienta, na odpowiednie MPK i z odpowiednim kodem VAT! </a:t>
          </a:r>
          <a:endParaRPr lang="pl-PL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F3CDB3-FDE1-4AA2-B863-5406B669CC00}" type="parTrans" cxnId="{826C412A-4B7E-4C08-A5B1-9CCC3EE7EAF9}">
      <dgm:prSet/>
      <dgm:spPr/>
      <dgm:t>
        <a:bodyPr/>
        <a:lstStyle/>
        <a:p>
          <a:endParaRPr lang="pl-PL"/>
        </a:p>
      </dgm:t>
    </dgm:pt>
    <dgm:pt modelId="{B62B4EC4-2768-4D38-A736-BBC7CC26AD20}" type="sibTrans" cxnId="{826C412A-4B7E-4C08-A5B1-9CCC3EE7EAF9}">
      <dgm:prSet/>
      <dgm:spPr/>
      <dgm:t>
        <a:bodyPr/>
        <a:lstStyle/>
        <a:p>
          <a:endParaRPr lang="pl-PL"/>
        </a:p>
      </dgm:t>
    </dgm:pt>
    <dgm:pt modelId="{C0AB4CFA-CC3C-4716-BBC3-D12AB6E32D2A}">
      <dgm:prSet phldrT="[Tekst]" custT="1"/>
      <dgm:spPr>
        <a:xfrm rot="5400000">
          <a:off x="4005848" y="-953503"/>
          <a:ext cx="1832825" cy="7238686"/>
        </a:xfrm>
        <a:prstGeom prst="round2SameRect">
          <a:avLst/>
        </a:prstGeom>
      </dgm:spPr>
      <dgm:t>
        <a:bodyPr/>
        <a:lstStyle/>
        <a:p>
          <a:r>
            <a:rPr lang="pl-PL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Shanghai czy Warszawa? – Nieistotne – moduł  pozwoli rozliczyć delegację w każdym miejscu na świecie. Przełożony natychmiast otrzymuje automatycznie wygenerowaną informację o oczekującym wniosku, rozliczeniu delegacji etc. </a:t>
          </a:r>
          <a:endParaRPr lang="pl-PL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B7C4467-A4B7-45DC-890A-65487B99D581}" type="sibTrans" cxnId="{69774404-9FDD-45C5-8AE7-6B43D90FA766}">
      <dgm:prSet/>
      <dgm:spPr/>
      <dgm:t>
        <a:bodyPr/>
        <a:lstStyle/>
        <a:p>
          <a:endParaRPr lang="pl-PL"/>
        </a:p>
      </dgm:t>
    </dgm:pt>
    <dgm:pt modelId="{7CA05DA0-5B32-495A-BFC1-6FB7750959E1}" type="parTrans" cxnId="{69774404-9FDD-45C5-8AE7-6B43D90FA766}">
      <dgm:prSet/>
      <dgm:spPr/>
      <dgm:t>
        <a:bodyPr/>
        <a:lstStyle/>
        <a:p>
          <a:endParaRPr lang="pl-PL"/>
        </a:p>
      </dgm:t>
    </dgm:pt>
    <dgm:pt modelId="{E4FB7E3D-5D1E-4B12-AD87-1CE48854176B}">
      <dgm:prSet phldrT="[Tekst]" custT="1"/>
      <dgm:spPr>
        <a:xfrm rot="5400000">
          <a:off x="4005848" y="-953503"/>
          <a:ext cx="1832825" cy="7238686"/>
        </a:xfrm>
        <a:prstGeom prst="round2SameRect">
          <a:avLst/>
        </a:prstGeom>
      </dgm:spPr>
      <dgm:t>
        <a:bodyPr/>
        <a:lstStyle/>
        <a:p>
          <a:r>
            <a:rPr lang="pl-PL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Cała układanka wniosków, podpisów, akceptacji i informacji jest dostępna w jednym miejscu.</a:t>
          </a:r>
          <a:endParaRPr lang="pl-PL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0D9E83A-FEA7-4337-81E9-8C3F5D89318C}" type="parTrans" cxnId="{39C9A9BA-2996-4360-8752-49E45CCE4ACA}">
      <dgm:prSet/>
      <dgm:spPr/>
      <dgm:t>
        <a:bodyPr/>
        <a:lstStyle/>
        <a:p>
          <a:endParaRPr lang="pl-PL"/>
        </a:p>
      </dgm:t>
    </dgm:pt>
    <dgm:pt modelId="{9AF63C29-9CF0-4426-AABD-F1763DB6F48B}" type="sibTrans" cxnId="{39C9A9BA-2996-4360-8752-49E45CCE4ACA}">
      <dgm:prSet/>
      <dgm:spPr/>
      <dgm:t>
        <a:bodyPr/>
        <a:lstStyle/>
        <a:p>
          <a:endParaRPr lang="pl-PL"/>
        </a:p>
      </dgm:t>
    </dgm:pt>
    <dgm:pt modelId="{96256F2A-22EC-4D07-92C9-AC9DE12B4D9E}" type="pres">
      <dgm:prSet presAssocID="{C6F867F8-FCFE-4460-A30D-004BEB9662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387BBE-D7E1-4809-B74B-52C5B0A845DA}" type="pres">
      <dgm:prSet presAssocID="{F8F18D6E-6728-4734-BB6D-9C8745D22842}" presName="composite" presStyleCnt="0"/>
      <dgm:spPr/>
      <dgm:t>
        <a:bodyPr/>
        <a:lstStyle/>
        <a:p>
          <a:endParaRPr lang="pl-PL"/>
        </a:p>
      </dgm:t>
    </dgm:pt>
    <dgm:pt modelId="{FC248452-19C4-42B8-88EA-64B2204B7A66}" type="pres">
      <dgm:prSet presAssocID="{F8F18D6E-6728-4734-BB6D-9C8745D228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124D80-1B92-4302-A474-007D46846E6B}" type="pres">
      <dgm:prSet presAssocID="{F8F18D6E-6728-4734-BB6D-9C8745D228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E86D84-D7A0-4044-8273-117897874CCD}" type="pres">
      <dgm:prSet presAssocID="{F0FDDFA8-1A43-4D2A-9372-73438055C99E}" presName="sp" presStyleCnt="0"/>
      <dgm:spPr/>
      <dgm:t>
        <a:bodyPr/>
        <a:lstStyle/>
        <a:p>
          <a:endParaRPr lang="pl-PL"/>
        </a:p>
      </dgm:t>
    </dgm:pt>
    <dgm:pt modelId="{04609B67-16F7-4E7F-B25B-0891D84BEF3D}" type="pres">
      <dgm:prSet presAssocID="{063D498F-D2A4-49B9-A5C1-3C326C007521}" presName="composite" presStyleCnt="0"/>
      <dgm:spPr/>
      <dgm:t>
        <a:bodyPr/>
        <a:lstStyle/>
        <a:p>
          <a:endParaRPr lang="pl-PL"/>
        </a:p>
      </dgm:t>
    </dgm:pt>
    <dgm:pt modelId="{9CD9419E-5ED0-489F-A199-5E91214B1FE0}" type="pres">
      <dgm:prSet presAssocID="{063D498F-D2A4-49B9-A5C1-3C326C0075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06AF26-660A-490D-9B56-B37236DC1E99}" type="pres">
      <dgm:prSet presAssocID="{063D498F-D2A4-49B9-A5C1-3C326C007521}" presName="descendantText" presStyleLbl="alignAcc1" presStyleIdx="1" presStyleCnt="3" custScaleX="100509" custScaleY="148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25D5AD-A769-43E7-9FC0-F2DBE9AFA54C}" type="pres">
      <dgm:prSet presAssocID="{391E9386-AC86-4D50-9826-7821195EF768}" presName="sp" presStyleCnt="0"/>
      <dgm:spPr/>
      <dgm:t>
        <a:bodyPr/>
        <a:lstStyle/>
        <a:p>
          <a:endParaRPr lang="pl-PL"/>
        </a:p>
      </dgm:t>
    </dgm:pt>
    <dgm:pt modelId="{ADA13007-24A0-4AF3-A5C0-76A6A9472954}" type="pres">
      <dgm:prSet presAssocID="{A76CFDAD-F5C8-4C8C-B35D-99BECF526943}" presName="composite" presStyleCnt="0"/>
      <dgm:spPr/>
      <dgm:t>
        <a:bodyPr/>
        <a:lstStyle/>
        <a:p>
          <a:endParaRPr lang="pl-PL"/>
        </a:p>
      </dgm:t>
    </dgm:pt>
    <dgm:pt modelId="{56CD1DC8-3EFB-4225-A0BB-24820409839F}" type="pres">
      <dgm:prSet presAssocID="{A76CFDAD-F5C8-4C8C-B35D-99BECF526943}" presName="parentText" presStyleLbl="alignNode1" presStyleIdx="2" presStyleCnt="3" custLinFactNeighborX="689" custLinFactNeighborY="995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038260-CD25-4155-B526-63226F25C0E1}" type="pres">
      <dgm:prSet presAssocID="{A76CFDAD-F5C8-4C8C-B35D-99BECF526943}" presName="descendantText" presStyleLbl="alignAcc1" presStyleIdx="2" presStyleCnt="3" custScaleX="99316" custScaleY="121772" custLinFactNeighborX="309" custLinFactNeighborY="9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84CFE33-A435-4FC0-B39D-5E0F34FDD864}" type="presOf" srcId="{22EACE4A-844F-4681-BE91-5C5D9E3C7557}" destId="{DB038260-CD25-4155-B526-63226F25C0E1}" srcOrd="0" destOrd="0" presId="urn:microsoft.com/office/officeart/2005/8/layout/chevron2"/>
    <dgm:cxn modelId="{73B6AC6B-58A9-4799-97D9-503698B8AC47}" type="presOf" srcId="{A76CFDAD-F5C8-4C8C-B35D-99BECF526943}" destId="{56CD1DC8-3EFB-4225-A0BB-24820409839F}" srcOrd="0" destOrd="0" presId="urn:microsoft.com/office/officeart/2005/8/layout/chevron2"/>
    <dgm:cxn modelId="{8CCBE2FB-8DE0-4560-977C-4420465135A5}" srcId="{C6F867F8-FCFE-4460-A30D-004BEB966249}" destId="{A76CFDAD-F5C8-4C8C-B35D-99BECF526943}" srcOrd="2" destOrd="0" parTransId="{5390F039-657A-4914-B078-9413E44B6CF2}" sibTransId="{6F7FB3D0-4733-45BF-935F-487F271117AE}"/>
    <dgm:cxn modelId="{4E07F63F-99CE-4B7C-A1FC-3D3842EFA060}" type="presOf" srcId="{158A05EC-9C98-4E56-AEBA-DB90D366A609}" destId="{72124D80-1B92-4302-A474-007D46846E6B}" srcOrd="0" destOrd="0" presId="urn:microsoft.com/office/officeart/2005/8/layout/chevron2"/>
    <dgm:cxn modelId="{5728DBFC-AE07-4CC3-B66C-9DCFFA10E3A4}" srcId="{C6F867F8-FCFE-4460-A30D-004BEB966249}" destId="{063D498F-D2A4-49B9-A5C1-3C326C007521}" srcOrd="1" destOrd="0" parTransId="{EB2B4988-7F8A-473E-9F6F-3BB27A9D267A}" sibTransId="{391E9386-AC86-4D50-9826-7821195EF768}"/>
    <dgm:cxn modelId="{56DBE8F2-5B1E-4CBF-A355-5D88180661B7}" type="presOf" srcId="{C6F867F8-FCFE-4460-A30D-004BEB966249}" destId="{96256F2A-22EC-4D07-92C9-AC9DE12B4D9E}" srcOrd="0" destOrd="0" presId="urn:microsoft.com/office/officeart/2005/8/layout/chevron2"/>
    <dgm:cxn modelId="{69774404-9FDD-45C5-8AE7-6B43D90FA766}" srcId="{063D498F-D2A4-49B9-A5C1-3C326C007521}" destId="{C0AB4CFA-CC3C-4716-BBC3-D12AB6E32D2A}" srcOrd="0" destOrd="0" parTransId="{7CA05DA0-5B32-495A-BFC1-6FB7750959E1}" sibTransId="{3B7C4467-A4B7-45DC-890A-65487B99D581}"/>
    <dgm:cxn modelId="{39C9A9BA-2996-4360-8752-49E45CCE4ACA}" srcId="{063D498F-D2A4-49B9-A5C1-3C326C007521}" destId="{E4FB7E3D-5D1E-4B12-AD87-1CE48854176B}" srcOrd="1" destOrd="0" parTransId="{60D9E83A-FEA7-4337-81E9-8C3F5D89318C}" sibTransId="{9AF63C29-9CF0-4426-AABD-F1763DB6F48B}"/>
    <dgm:cxn modelId="{AC13F489-431C-4254-8AB0-40D7BFE3C946}" type="presOf" srcId="{C0AB4CFA-CC3C-4716-BBC3-D12AB6E32D2A}" destId="{4206AF26-660A-490D-9B56-B37236DC1E99}" srcOrd="0" destOrd="0" presId="urn:microsoft.com/office/officeart/2005/8/layout/chevron2"/>
    <dgm:cxn modelId="{2CDA887B-6CBA-4CE6-8887-DB1BE3AEA77A}" type="presOf" srcId="{063D498F-D2A4-49B9-A5C1-3C326C007521}" destId="{9CD9419E-5ED0-489F-A199-5E91214B1FE0}" srcOrd="0" destOrd="0" presId="urn:microsoft.com/office/officeart/2005/8/layout/chevron2"/>
    <dgm:cxn modelId="{B0E8D6A2-FE2E-484D-9F00-A4CFC794074D}" type="presOf" srcId="{F8F18D6E-6728-4734-BB6D-9C8745D22842}" destId="{FC248452-19C4-42B8-88EA-64B2204B7A66}" srcOrd="0" destOrd="0" presId="urn:microsoft.com/office/officeart/2005/8/layout/chevron2"/>
    <dgm:cxn modelId="{9D7BEE18-6EC1-41DD-80A4-8AEA7D8B374A}" type="presOf" srcId="{E4FB7E3D-5D1E-4B12-AD87-1CE48854176B}" destId="{4206AF26-660A-490D-9B56-B37236DC1E99}" srcOrd="0" destOrd="1" presId="urn:microsoft.com/office/officeart/2005/8/layout/chevron2"/>
    <dgm:cxn modelId="{51C843E7-5CB2-4DEE-B086-8F7CAB35F897}" srcId="{C6F867F8-FCFE-4460-A30D-004BEB966249}" destId="{F8F18D6E-6728-4734-BB6D-9C8745D22842}" srcOrd="0" destOrd="0" parTransId="{998BC5E7-C02C-496C-9898-FDA92D2C0AA2}" sibTransId="{F0FDDFA8-1A43-4D2A-9372-73438055C99E}"/>
    <dgm:cxn modelId="{826C412A-4B7E-4C08-A5B1-9CCC3EE7EAF9}" srcId="{A76CFDAD-F5C8-4C8C-B35D-99BECF526943}" destId="{22EACE4A-844F-4681-BE91-5C5D9E3C7557}" srcOrd="0" destOrd="0" parTransId="{D3F3CDB3-FDE1-4AA2-B863-5406B669CC00}" sibTransId="{B62B4EC4-2768-4D38-A736-BBC7CC26AD20}"/>
    <dgm:cxn modelId="{7AB30356-2B49-4400-BCB1-9B5498748DCD}" srcId="{F8F18D6E-6728-4734-BB6D-9C8745D22842}" destId="{158A05EC-9C98-4E56-AEBA-DB90D366A609}" srcOrd="0" destOrd="0" parTransId="{31830778-0D9C-4872-A573-CCB3E77B9758}" sibTransId="{A475F849-7D85-4B03-96FE-E7D4A553CDF3}"/>
    <dgm:cxn modelId="{B9CAADBF-43C9-4763-8C03-DB82D6EAB632}" type="presParOf" srcId="{96256F2A-22EC-4D07-92C9-AC9DE12B4D9E}" destId="{54387BBE-D7E1-4809-B74B-52C5B0A845DA}" srcOrd="0" destOrd="0" presId="urn:microsoft.com/office/officeart/2005/8/layout/chevron2"/>
    <dgm:cxn modelId="{CD094A4B-8982-4D37-B039-D50F2765D1D3}" type="presParOf" srcId="{54387BBE-D7E1-4809-B74B-52C5B0A845DA}" destId="{FC248452-19C4-42B8-88EA-64B2204B7A66}" srcOrd="0" destOrd="0" presId="urn:microsoft.com/office/officeart/2005/8/layout/chevron2"/>
    <dgm:cxn modelId="{97A0BDF5-0B16-4623-A746-3BFD559910D6}" type="presParOf" srcId="{54387BBE-D7E1-4809-B74B-52C5B0A845DA}" destId="{72124D80-1B92-4302-A474-007D46846E6B}" srcOrd="1" destOrd="0" presId="urn:microsoft.com/office/officeart/2005/8/layout/chevron2"/>
    <dgm:cxn modelId="{8FB68F3C-057E-4992-8C27-E7D6A797143C}" type="presParOf" srcId="{96256F2A-22EC-4D07-92C9-AC9DE12B4D9E}" destId="{1DE86D84-D7A0-4044-8273-117897874CCD}" srcOrd="1" destOrd="0" presId="urn:microsoft.com/office/officeart/2005/8/layout/chevron2"/>
    <dgm:cxn modelId="{3578D065-D053-49D6-89D9-32ABC78DDE5C}" type="presParOf" srcId="{96256F2A-22EC-4D07-92C9-AC9DE12B4D9E}" destId="{04609B67-16F7-4E7F-B25B-0891D84BEF3D}" srcOrd="2" destOrd="0" presId="urn:microsoft.com/office/officeart/2005/8/layout/chevron2"/>
    <dgm:cxn modelId="{C0870D85-75E5-4590-A46B-07223AEA9B2C}" type="presParOf" srcId="{04609B67-16F7-4E7F-B25B-0891D84BEF3D}" destId="{9CD9419E-5ED0-489F-A199-5E91214B1FE0}" srcOrd="0" destOrd="0" presId="urn:microsoft.com/office/officeart/2005/8/layout/chevron2"/>
    <dgm:cxn modelId="{A2589A6B-8653-4625-A0B9-8D91A688BD71}" type="presParOf" srcId="{04609B67-16F7-4E7F-B25B-0891D84BEF3D}" destId="{4206AF26-660A-490D-9B56-B37236DC1E99}" srcOrd="1" destOrd="0" presId="urn:microsoft.com/office/officeart/2005/8/layout/chevron2"/>
    <dgm:cxn modelId="{3457D404-2027-421B-ACE6-9E996C4E1B0F}" type="presParOf" srcId="{96256F2A-22EC-4D07-92C9-AC9DE12B4D9E}" destId="{7225D5AD-A769-43E7-9FC0-F2DBE9AFA54C}" srcOrd="3" destOrd="0" presId="urn:microsoft.com/office/officeart/2005/8/layout/chevron2"/>
    <dgm:cxn modelId="{F329560A-4CC0-4D0E-935D-D7A032356A09}" type="presParOf" srcId="{96256F2A-22EC-4D07-92C9-AC9DE12B4D9E}" destId="{ADA13007-24A0-4AF3-A5C0-76A6A9472954}" srcOrd="4" destOrd="0" presId="urn:microsoft.com/office/officeart/2005/8/layout/chevron2"/>
    <dgm:cxn modelId="{5D196FEF-C696-4178-A3DB-4CC1EB061CF1}" type="presParOf" srcId="{ADA13007-24A0-4AF3-A5C0-76A6A9472954}" destId="{56CD1DC8-3EFB-4225-A0BB-24820409839F}" srcOrd="0" destOrd="0" presId="urn:microsoft.com/office/officeart/2005/8/layout/chevron2"/>
    <dgm:cxn modelId="{5EB51137-E12A-4842-85DB-208C700DC39B}" type="presParOf" srcId="{ADA13007-24A0-4AF3-A5C0-76A6A9472954}" destId="{DB038260-CD25-4155-B526-63226F25C0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9FCB-6127-4943-91DE-A84E5D8609AB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F97C2-F2DF-47AE-B515-0DD1FD5E3B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80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5796136" y="-1"/>
            <a:ext cx="3347864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2367136" y="3545632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dirty="0" smtClean="0"/>
              <a:t>Kliknij, aby edytować styl wzorca podtytułu</a:t>
            </a:r>
            <a:endParaRPr kumimoji="0" lang="en-US" dirty="0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21" y="5797550"/>
            <a:ext cx="22129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724525"/>
            <a:ext cx="18716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797550"/>
            <a:ext cx="22193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797550"/>
            <a:ext cx="22129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8E7921-0296-4C5C-8D60-D8BBAFA908D7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640A17-9C8A-4320-9AA4-3133FA04F47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anna.szymanowska@cofihr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11960" y="692696"/>
            <a:ext cx="4301476" cy="2448272"/>
          </a:xfrm>
        </p:spPr>
        <p:txBody>
          <a:bodyPr/>
          <a:lstStyle/>
          <a:p>
            <a:r>
              <a:rPr lang="pl-PL" sz="5400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</a:rPr>
              <a:t>Cofi</a:t>
            </a:r>
            <a:r>
              <a:rPr lang="pl-PL" sz="54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pl-PL" sz="5400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</a:rPr>
              <a:t>hr</a:t>
            </a:r>
            <a:endParaRPr lang="pl-PL" sz="5400" dirty="0">
              <a:blipFill>
                <a:blip r:embed="rId3"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30615" y="3140968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pl-PL" sz="2800" dirty="0"/>
              <a:t>Profesjonalne </a:t>
            </a:r>
            <a:endParaRPr lang="pl-PL" sz="2800" dirty="0" smtClean="0"/>
          </a:p>
          <a:p>
            <a:r>
              <a:rPr lang="pl-PL" sz="2800" dirty="0"/>
              <a:t>w</a:t>
            </a:r>
            <a:r>
              <a:rPr lang="pl-PL" sz="2800" dirty="0" smtClean="0"/>
              <a:t>sparcie </a:t>
            </a:r>
          </a:p>
          <a:p>
            <a:r>
              <a:rPr lang="pl-PL" sz="2800" dirty="0" smtClean="0"/>
              <a:t>w </a:t>
            </a:r>
            <a:r>
              <a:rPr lang="pl-PL" sz="2800" dirty="0"/>
              <a:t>zarządzaniu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02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5688718"/>
              </p:ext>
            </p:extLst>
          </p:nvPr>
        </p:nvGraphicFramePr>
        <p:xfrm>
          <a:off x="620432" y="882322"/>
          <a:ext cx="7777163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95536" y="-315416"/>
            <a:ext cx="7239000" cy="1143000"/>
          </a:xfrm>
        </p:spPr>
        <p:txBody>
          <a:bodyPr/>
          <a:lstStyle/>
          <a:p>
            <a:r>
              <a:rPr lang="pl-PL" dirty="0" smtClean="0"/>
              <a:t>Nasze usługi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45018" y="12687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PTE.IOR</a:t>
            </a:r>
          </a:p>
          <a:p>
            <a:pPr algn="just"/>
            <a:r>
              <a:rPr lang="pl-PL" sz="1400" dirty="0" smtClean="0"/>
              <a:t>FK.IOR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77066" y="2348880"/>
            <a:ext cx="99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Proces biznesowe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03648" y="3260744"/>
            <a:ext cx="127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   HR </a:t>
            </a:r>
          </a:p>
          <a:p>
            <a:r>
              <a:rPr lang="pl-PL" sz="1400" dirty="0" smtClean="0"/>
              <a:t>Business</a:t>
            </a:r>
          </a:p>
          <a:p>
            <a:r>
              <a:rPr lang="pl-PL" sz="1400" dirty="0" smtClean="0"/>
              <a:t>Partner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77066" y="4493293"/>
            <a:ext cx="1048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Szkolenia</a:t>
            </a:r>
          </a:p>
          <a:p>
            <a:r>
              <a:rPr lang="pl-PL" sz="1500" dirty="0" smtClean="0"/>
              <a:t>Rozwój</a:t>
            </a:r>
            <a:endParaRPr lang="pl-PL" sz="15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28437" y="5565252"/>
            <a:ext cx="120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Usługi kadrowe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57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Moduł delegacji i zobowiązań – </a:t>
            </a:r>
            <a:r>
              <a:rPr lang="pl-PL" sz="2400" dirty="0" smtClean="0"/>
              <a:t>PTE. </a:t>
            </a:r>
            <a:r>
              <a:rPr lang="pl-PL" sz="2400" dirty="0"/>
              <a:t>IOR to pierwsza </a:t>
            </a:r>
            <a:r>
              <a:rPr lang="pl-PL" sz="2400" b="1" dirty="0"/>
              <a:t>całkowicie internetowa aplikacja</a:t>
            </a:r>
            <a:r>
              <a:rPr lang="pl-PL" sz="2400" dirty="0"/>
              <a:t> nie wymagające instalacji, przeszkolenia czy obsługi administracyjnej </a:t>
            </a:r>
            <a:r>
              <a:rPr lang="pl-PL" sz="2400" dirty="0" smtClean="0"/>
              <a:t>      (</a:t>
            </a:r>
            <a:r>
              <a:rPr lang="pl-PL" sz="2400" dirty="0"/>
              <a:t>tzw. Software As A Service)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Uwzględnia ona obowiązujące normy prawne </a:t>
            </a:r>
            <a:r>
              <a:rPr lang="pl-PL" sz="2400" dirty="0"/>
              <a:t>dotyczące podróży służbowej w kwestii: naliczania diet, odjęcia odpowiednich ilości posiłków, bezpłatnego wyżywienia, noclegów finansowanych przez pracownika, opcji dla zleceniobiorców i umów cywilnoprawnych gdzie nie ma możliwości naliczenia </a:t>
            </a:r>
            <a:r>
              <a:rPr lang="pl-PL" sz="2400" dirty="0" smtClean="0"/>
              <a:t>diety. </a:t>
            </a:r>
            <a:endParaRPr lang="pl-PL" sz="2400" dirty="0"/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986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Unikalność Systemu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075240" cy="5328592"/>
          </a:xfrm>
        </p:spPr>
        <p:txBody>
          <a:bodyPr>
            <a:normAutofit fontScale="92500" lnSpcReduction="10000"/>
          </a:bodyPr>
          <a:lstStyle/>
          <a:p>
            <a:r>
              <a:rPr lang="pl-PL" sz="2200" dirty="0"/>
              <a:t>Nasz system rozlicza </a:t>
            </a:r>
            <a:r>
              <a:rPr lang="pl-PL" sz="2200" b="1" dirty="0"/>
              <a:t>koszty z kart kredytowych</a:t>
            </a:r>
            <a:r>
              <a:rPr lang="pl-PL" sz="2200" dirty="0"/>
              <a:t> – zarówno prywatne jak i służbowe.</a:t>
            </a:r>
          </a:p>
          <a:p>
            <a:r>
              <a:rPr lang="pl-PL" sz="2200" dirty="0"/>
              <a:t>W naszej ofercie znajduję się </a:t>
            </a:r>
            <a:r>
              <a:rPr lang="pl-PL" sz="2200" b="1" dirty="0"/>
              <a:t>aplikacja na </a:t>
            </a:r>
            <a:r>
              <a:rPr lang="pl-PL" sz="2200" b="1" dirty="0" err="1"/>
              <a:t>smartfony</a:t>
            </a:r>
            <a:r>
              <a:rPr lang="pl-PL" sz="2200" b="1" dirty="0"/>
              <a:t> </a:t>
            </a:r>
            <a:r>
              <a:rPr lang="pl-PL" sz="2200" dirty="0"/>
              <a:t>(dostępne na urządzenia z systemem Android i </a:t>
            </a:r>
            <a:r>
              <a:rPr lang="pl-PL" sz="2200" dirty="0" err="1"/>
              <a:t>iOS</a:t>
            </a:r>
            <a:r>
              <a:rPr lang="pl-PL" sz="2200" dirty="0"/>
              <a:t>), która umożliwia jeszcze szybsze akceptowanie </a:t>
            </a:r>
            <a:r>
              <a:rPr lang="pl-PL" sz="2200" dirty="0" smtClean="0"/>
              <a:t>delegacji.</a:t>
            </a:r>
            <a:endParaRPr lang="pl-PL" sz="2200" dirty="0"/>
          </a:p>
          <a:p>
            <a:r>
              <a:rPr lang="pl-PL" sz="2200" dirty="0"/>
              <a:t>Użytkownicy mają możliwości </a:t>
            </a:r>
            <a:r>
              <a:rPr lang="pl-PL" sz="2200" b="1" dirty="0"/>
              <a:t>otrzymania sms 'a  </a:t>
            </a:r>
            <a:r>
              <a:rPr lang="pl-PL" sz="2200" dirty="0"/>
              <a:t>w chwili gdy ich wniosek o delegację zostanie zaakceptowany lub </a:t>
            </a:r>
            <a:r>
              <a:rPr lang="pl-PL" sz="2200" dirty="0" smtClean="0"/>
              <a:t>odrzucony.</a:t>
            </a:r>
            <a:endParaRPr lang="pl-PL" sz="2200" dirty="0"/>
          </a:p>
          <a:p>
            <a:r>
              <a:rPr lang="pl-PL" sz="2200" dirty="0"/>
              <a:t>Dostępność </a:t>
            </a:r>
            <a:r>
              <a:rPr lang="pl-PL" sz="2200" b="1" dirty="0"/>
              <a:t>modułu kosztorysu </a:t>
            </a:r>
            <a:r>
              <a:rPr lang="pl-PL" sz="2200" dirty="0"/>
              <a:t>już na poziomie wnioskowania oraz </a:t>
            </a:r>
            <a:r>
              <a:rPr lang="pl-PL" sz="2200" b="1" dirty="0"/>
              <a:t>zakładki godzin </a:t>
            </a:r>
            <a:r>
              <a:rPr lang="pl-PL" sz="2200" b="1" dirty="0" smtClean="0"/>
              <a:t>pracy.</a:t>
            </a:r>
          </a:p>
          <a:p>
            <a:r>
              <a:rPr lang="pl-PL" sz="2200" b="1" dirty="0" smtClean="0"/>
              <a:t>W naszym systemie występuje pełna dekretacja kosztów </a:t>
            </a:r>
            <a:r>
              <a:rPr lang="pl-PL" sz="2200" dirty="0" smtClean="0"/>
              <a:t>na miejsca powstawania kosztów, projekty, konta księgowe Klienta z odpowiednimi stawkami VAT</a:t>
            </a:r>
            <a:endParaRPr lang="pl-PL" sz="2200" dirty="0"/>
          </a:p>
          <a:p>
            <a:r>
              <a:rPr lang="pl-PL" sz="2200" dirty="0"/>
              <a:t>Ustawicznie lokalizujemy moduł na </a:t>
            </a:r>
            <a:r>
              <a:rPr lang="pl-PL" sz="2200" b="1" dirty="0"/>
              <a:t>różne języki </a:t>
            </a:r>
            <a:r>
              <a:rPr lang="pl-PL" sz="2200" dirty="0"/>
              <a:t>–obecnie nasi klienci mają do dyspozycji trzy języki: polski, angielski, </a:t>
            </a:r>
            <a:r>
              <a:rPr lang="pl-PL" sz="2200" dirty="0" smtClean="0"/>
              <a:t>niemiecki.</a:t>
            </a:r>
            <a:endParaRPr lang="pl-PL" sz="2200" dirty="0"/>
          </a:p>
          <a:p>
            <a:r>
              <a:rPr lang="pl-PL" sz="2200" dirty="0"/>
              <a:t>Możliwość dostosowanie modułu do wymagań klientów np. możliwość innego ujęcia kilometrówki niż ta </a:t>
            </a:r>
            <a:r>
              <a:rPr lang="pl-PL" sz="2200" dirty="0" smtClean="0"/>
              <a:t>ustawowa.</a:t>
            </a:r>
          </a:p>
          <a:p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362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424936" cy="1296144"/>
          </a:xfrm>
        </p:spPr>
        <p:txBody>
          <a:bodyPr>
            <a:noAutofit/>
          </a:bodyPr>
          <a:lstStyle/>
          <a:p>
            <a:r>
              <a:rPr lang="pl-PL" sz="2800" dirty="0" smtClean="0"/>
              <a:t>Studium przypadku koszty ponoszone przed zastosowaniem systemu </a:t>
            </a:r>
            <a:r>
              <a:rPr lang="pl-PL" sz="2800" dirty="0" err="1" smtClean="0"/>
              <a:t>pte.ior</a:t>
            </a:r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016"/>
              </p:ext>
            </p:extLst>
          </p:nvPr>
        </p:nvGraphicFramePr>
        <p:xfrm>
          <a:off x="611560" y="1124744"/>
          <a:ext cx="7848872" cy="5328593"/>
        </p:xfrm>
        <a:graphic>
          <a:graphicData uri="http://schemas.openxmlformats.org/drawingml/2006/table">
            <a:tbl>
              <a:tblPr firstRow="1" bandRow="1">
                <a:effectLst/>
                <a:tableStyleId>{8FD4443E-F989-4FC4-A0C8-D5A2AF1F390B}</a:tableStyleId>
              </a:tblPr>
              <a:tblGrid>
                <a:gridCol w="6806986"/>
                <a:gridCol w="1041886"/>
              </a:tblGrid>
              <a:tr h="3407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Nazwa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600" dirty="0" smtClean="0"/>
                        <a:t>Wartość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Liczba pracowników: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35</a:t>
                      </a:r>
                      <a:r>
                        <a:rPr lang="pl-PL" sz="1400" baseline="0" dirty="0" smtClean="0"/>
                        <a:t> osób</a:t>
                      </a:r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     w tym handlowcy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25 osób</a:t>
                      </a:r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Ilość raportów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</a:rPr>
                        <a:t> w mies.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100 szt.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526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Liczba</a:t>
                      </a:r>
                      <a:r>
                        <a:rPr lang="pl-PL" sz="1400" baseline="0" dirty="0" smtClean="0"/>
                        <a:t> godz. spędzana przez handlowca w mies.- zajmuję się tym przez pół piątku w każdym tyg.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400 godz.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526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Liczba godz. spędzona</a:t>
                      </a:r>
                      <a:r>
                        <a:rPr lang="pl-PL" sz="1400" baseline="0" dirty="0" smtClean="0"/>
                        <a:t> przez księgową – 20 min. Weryfikacja jednego raportu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30</a:t>
                      </a:r>
                      <a:r>
                        <a:rPr lang="pl-PL" sz="1400" baseline="0" dirty="0" smtClean="0"/>
                        <a:t> godz.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Czas</a:t>
                      </a:r>
                      <a:r>
                        <a:rPr lang="pl-PL" sz="1400" baseline="0" dirty="0" smtClean="0"/>
                        <a:t> wykorzystany na przygotowywanie zaliczek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10 godz.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526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Liczba</a:t>
                      </a:r>
                      <a:r>
                        <a:rPr lang="pl-PL" sz="1400" baseline="0" dirty="0" smtClean="0"/>
                        <a:t> godzin spędzonych przez menagera na podpisywaniu i sprawdzaniu każdego raportu – 5 min. na jeden raport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8h</a:t>
                      </a:r>
                      <a:endParaRPr lang="pl-P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Podstawowe wynagrodzenie handlowca – bez prowizji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4 000 zł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Podstawowe</a:t>
                      </a:r>
                      <a:r>
                        <a:rPr lang="pl-PL" sz="1400" baseline="0" dirty="0" smtClean="0"/>
                        <a:t> wynagrodzenie księgowej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4 000 zł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Wynagrodzenie</a:t>
                      </a:r>
                      <a:r>
                        <a:rPr lang="pl-PL" sz="1400" baseline="0" dirty="0" smtClean="0"/>
                        <a:t> managera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/>
                        <a:t>15 000 zł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Koszty rozliczenia delegacji</a:t>
                      </a:r>
                      <a:r>
                        <a:rPr lang="pl-PL" sz="1400" baseline="0" dirty="0" smtClean="0">
                          <a:effectLst/>
                        </a:rPr>
                        <a:t> – dla handlowców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9 091 zł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Koszty rozliczania</a:t>
                      </a:r>
                      <a:r>
                        <a:rPr lang="pl-PL" sz="1400" baseline="0" dirty="0" smtClean="0">
                          <a:effectLst/>
                        </a:rPr>
                        <a:t> delegacji - dla księgowej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909 zł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Koszty rozliczania delegacji</a:t>
                      </a:r>
                      <a:r>
                        <a:rPr lang="pl-PL" sz="1400" baseline="0" dirty="0" smtClean="0">
                          <a:effectLst/>
                        </a:rPr>
                        <a:t> – dla managera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dirty="0" smtClean="0">
                          <a:effectLst/>
                        </a:rPr>
                        <a:t>682 zł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  <a:tr h="309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b="1" dirty="0" smtClean="0">
                          <a:effectLst/>
                        </a:rPr>
                        <a:t>Całkowity koszt</a:t>
                      </a:r>
                      <a:r>
                        <a:rPr lang="pl-PL" sz="1400" b="1" baseline="0" dirty="0" smtClean="0">
                          <a:effectLst/>
                        </a:rPr>
                        <a:t> rozliczania delegacji dla spółki 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pl-PL" sz="1400" b="1" dirty="0" smtClean="0">
                          <a:effectLst/>
                        </a:rPr>
                        <a:t>10 682</a:t>
                      </a:r>
                      <a:r>
                        <a:rPr lang="pl-PL" sz="1400" b="1" baseline="0" dirty="0" smtClean="0">
                          <a:effectLst/>
                        </a:rPr>
                        <a:t> zł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ABA78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Studium przypadku Koszty po zastosowaniu Systemu </a:t>
            </a:r>
            <a:r>
              <a:rPr lang="pl-PL" sz="3200" dirty="0" err="1" smtClean="0"/>
              <a:t>pte.ior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50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Oferujemy dwa sposoby rozliczenia:</a:t>
            </a:r>
            <a:endParaRPr lang="pl-PL" dirty="0"/>
          </a:p>
          <a:p>
            <a:r>
              <a:rPr lang="pl-PL" dirty="0"/>
              <a:t> </a:t>
            </a:r>
            <a:r>
              <a:rPr lang="pl-PL" b="1" dirty="0"/>
              <a:t>ryczałt miesięczny za pracownika</a:t>
            </a:r>
            <a:r>
              <a:rPr lang="pl-PL" dirty="0"/>
              <a:t>- </a:t>
            </a:r>
            <a:r>
              <a:rPr lang="pl-PL" dirty="0" smtClean="0"/>
              <a:t>wtedy</a:t>
            </a:r>
            <a:r>
              <a:rPr lang="pl-PL" dirty="0"/>
              <a:t> koszt rozliczenia delegacji </a:t>
            </a:r>
            <a:r>
              <a:rPr lang="pl-PL" dirty="0" smtClean="0"/>
              <a:t>dla tego przypadku to </a:t>
            </a:r>
            <a:r>
              <a:rPr lang="pl-PL" dirty="0"/>
              <a:t>385 PLN</a:t>
            </a:r>
          </a:p>
          <a:p>
            <a:r>
              <a:rPr lang="pl-PL" b="1" dirty="0"/>
              <a:t>opłata za dokument </a:t>
            </a:r>
            <a:r>
              <a:rPr lang="pl-PL" dirty="0" smtClean="0"/>
              <a:t>–dla </a:t>
            </a:r>
            <a:r>
              <a:rPr lang="pl-PL" dirty="0"/>
              <a:t>tej Firmy koszt rozliczenia delegacji wyniesie 600 PLN.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Nawet </a:t>
            </a:r>
            <a:r>
              <a:rPr lang="pl-PL" dirty="0"/>
              <a:t>jeśli wciąż założymy, że pozostaje koszt </a:t>
            </a:r>
            <a:r>
              <a:rPr lang="pl-PL" dirty="0" smtClean="0"/>
              <a:t>księgowej, </a:t>
            </a:r>
            <a:r>
              <a:rPr lang="pl-PL" dirty="0"/>
              <a:t>która teraz przez 10 minut zaksięguje raport to koszt całkowity rozliczania delegacji wyniesie 385 + 404 </a:t>
            </a:r>
            <a:r>
              <a:rPr lang="pl-PL" dirty="0" smtClean="0"/>
              <a:t>=</a:t>
            </a:r>
            <a:r>
              <a:rPr lang="pl-PL" b="1" dirty="0" smtClean="0"/>
              <a:t>789 PLN </a:t>
            </a:r>
            <a:r>
              <a:rPr lang="pl-PL" dirty="0"/>
              <a:t>co nie stanowi nawet jednej dziesiątej kosztów obecnych.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47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udokumentowane korzyści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2435001"/>
              </p:ext>
            </p:extLst>
          </p:nvPr>
        </p:nvGraphicFramePr>
        <p:xfrm>
          <a:off x="467544" y="908720"/>
          <a:ext cx="8064896" cy="582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Zapraszamy do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084640" cy="4896544"/>
          </a:xfrm>
        </p:spPr>
        <p:txBody>
          <a:bodyPr>
            <a:normAutofit/>
          </a:bodyPr>
          <a:lstStyle/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</a:t>
            </a:r>
            <a:r>
              <a:rPr lang="pl-PL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endParaRPr lang="pl-PL" sz="20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r>
              <a:rPr lang="pl-PL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 ds. sprzedaży</a:t>
            </a: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endParaRPr lang="pl-PL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r>
              <a:rPr lang="pl-PL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 Szymanowska </a:t>
            </a:r>
          </a:p>
          <a:p>
            <a:pPr marL="64008" indent="0">
              <a:spcBef>
                <a:spcPct val="20000"/>
              </a:spcBef>
              <a:buClrTx/>
              <a:buSzPct val="80000"/>
              <a:buNone/>
            </a:pP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+</a:t>
            </a:r>
            <a:r>
              <a:rPr lang="pl-PL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(</a:t>
            </a:r>
            <a:r>
              <a:rPr lang="pl-PL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666 098 </a:t>
            </a:r>
            <a:r>
              <a:rPr lang="pl-PL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</a:t>
            </a:r>
          </a:p>
          <a:p>
            <a:pPr marL="64008" indent="0">
              <a:spcBef>
                <a:spcPct val="20000"/>
              </a:spcBef>
              <a:buClrTx/>
              <a:buSzPct val="80000"/>
              <a:buNone/>
            </a:pPr>
            <a:r>
              <a:rPr lang="pl-PL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pl-PL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hanna.szymanowska@cofihr.com</a:t>
            </a:r>
            <a:endParaRPr lang="pl-PL" sz="20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spcBef>
                <a:spcPct val="20000"/>
              </a:spcBef>
              <a:buClrTx/>
              <a:buSzPct val="80000"/>
              <a:buNone/>
            </a:pP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>
              <a:spcBef>
                <a:spcPct val="20000"/>
              </a:spcBef>
              <a:buClrTx/>
              <a:buSzPct val="80000"/>
              <a:buNone/>
            </a:pPr>
            <a:endParaRPr lang="pl-P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6580"/>
            <a:ext cx="39624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1147</TotalTime>
  <Words>586</Words>
  <Application>Microsoft Office PowerPoint</Application>
  <PresentationFormat>Pokaz na ekranie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2</vt:lpstr>
      <vt:lpstr>Bogaty</vt:lpstr>
      <vt:lpstr>Cofi hr</vt:lpstr>
      <vt:lpstr>Nasze usługi</vt:lpstr>
      <vt:lpstr>Prezentacja programu PowerPoint</vt:lpstr>
      <vt:lpstr>Unikalność Systemu</vt:lpstr>
      <vt:lpstr>Studium przypadku koszty ponoszone przed zastosowaniem systemu pte.ior</vt:lpstr>
      <vt:lpstr>Studium przypadku Koszty po zastosowaniu Systemu pte.ior</vt:lpstr>
      <vt:lpstr>udokumentowane korzyści</vt:lpstr>
      <vt:lpstr>Zapraszamy do współpracy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</dc:creator>
  <cp:lastModifiedBy>Marta Daniluk</cp:lastModifiedBy>
  <cp:revision>58</cp:revision>
  <dcterms:created xsi:type="dcterms:W3CDTF">2015-01-06T10:13:59Z</dcterms:created>
  <dcterms:modified xsi:type="dcterms:W3CDTF">2015-02-05T11:15:03Z</dcterms:modified>
  <cp:contentStatus/>
</cp:coreProperties>
</file>