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4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1ED"/>
    <a:srgbClr val="422C16"/>
    <a:srgbClr val="0C788E"/>
    <a:srgbClr val="006666"/>
    <a:srgbClr val="0099CC"/>
    <a:srgbClr val="660066"/>
    <a:srgbClr val="003300"/>
    <a:srgbClr val="A50021"/>
    <a:srgbClr val="3333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2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4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E76E93F-ABE0-4540-A847-9C96E31A58F1}" type="datetimeFigureOut">
              <a:rPr lang="pl-PL"/>
              <a:pPr>
                <a:defRPr/>
              </a:pPr>
              <a:t>2013-10-01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pl-PL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DD48009-1D9A-48D9-92C1-7488388CC8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35697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345FAB2-88AC-4777-8D3D-68818C694949}" type="slidenum">
              <a:rPr lang="pl-PL" altLang="pl-PL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pl-PL" altLang="pl-PL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3E174-8885-4DB7-9CD5-2DDEB612EF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29726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0E6CB-37A8-44FE-8E26-22DE437FBD4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96645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02410-2297-4FF8-98C8-FC8ABBFE53D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02647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F95EB-D6C9-43ED-97C5-0D05022FABA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46281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64F34-665C-49D5-800B-2D07FD897A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06666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73FDC-DA58-4D02-9C40-85DBCCB9445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0810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8A295-273A-49FB-B0DF-3C0DA72A947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139981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80681-439C-4D57-963D-8FC122664AC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62737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41225-476C-4F37-993C-286C70F33F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88737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5FCC1-1B9B-414F-9BBD-ECA75FE8A6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087273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BAA6F-A2E8-49D1-B443-CBBD1721A6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57963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l-P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l-PL" smtClean="0"/>
              <a:t>Haga clic para modificar el estilo de texto del patrón</a:t>
            </a:r>
          </a:p>
          <a:p>
            <a:pPr lvl="1"/>
            <a:r>
              <a:rPr lang="es-ES" altLang="pl-PL" smtClean="0"/>
              <a:t>Segundo nivel</a:t>
            </a:r>
          </a:p>
          <a:p>
            <a:pPr lvl="2"/>
            <a:r>
              <a:rPr lang="es-ES" altLang="pl-PL" smtClean="0"/>
              <a:t>Tercer nivel</a:t>
            </a:r>
          </a:p>
          <a:p>
            <a:pPr lvl="3"/>
            <a:r>
              <a:rPr lang="es-ES" altLang="pl-PL" smtClean="0"/>
              <a:t>Cuarto nivel</a:t>
            </a:r>
          </a:p>
          <a:p>
            <a:pPr lvl="4"/>
            <a:r>
              <a:rPr lang="es-ES" altLang="pl-P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E2C07B0-A8B9-4F89-88DF-5082B38D801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7"/>
          <p:cNvSpPr>
            <a:spLocks noChangeArrowheads="1"/>
          </p:cNvSpPr>
          <p:nvPr/>
        </p:nvSpPr>
        <p:spPr bwMode="auto">
          <a:xfrm>
            <a:off x="1691979" y="4005064"/>
            <a:ext cx="5976662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l-PL" altLang="pl-PL" sz="1800" spc="10" dirty="0">
                <a:latin typeface="Calibri" pitchFamily="34" charset="0"/>
                <a:cs typeface="Gisha" panose="020B0502040204020203" pitchFamily="34" charset="-79"/>
              </a:rPr>
              <a:t>„Teraz nie pora myśleć czego Ci brak.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l-PL" altLang="pl-PL" sz="1800" spc="10" dirty="0">
                <a:latin typeface="Calibri" pitchFamily="34" charset="0"/>
                <a:cs typeface="Gisha" panose="020B0502040204020203" pitchFamily="34" charset="-79"/>
              </a:rPr>
              <a:t>  Lepiej pomyśl co możesz zrobić </a:t>
            </a:r>
            <a:br>
              <a:rPr lang="pl-PL" altLang="pl-PL" sz="1800" spc="10" dirty="0">
                <a:latin typeface="Calibri" pitchFamily="34" charset="0"/>
                <a:cs typeface="Gisha" panose="020B0502040204020203" pitchFamily="34" charset="-79"/>
              </a:rPr>
            </a:br>
            <a:r>
              <a:rPr lang="pl-PL" altLang="pl-PL" sz="1800" spc="10" dirty="0">
                <a:latin typeface="Calibri" pitchFamily="34" charset="0"/>
                <a:cs typeface="Gisha" panose="020B0502040204020203" pitchFamily="34" charset="-79"/>
              </a:rPr>
              <a:t>  z tym co masz</a:t>
            </a:r>
            <a:r>
              <a:rPr lang="pl-PL" altLang="pl-PL" sz="1800" spc="10" dirty="0" smtClean="0">
                <a:latin typeface="Calibri" pitchFamily="34" charset="0"/>
                <a:cs typeface="Gisha" panose="020B0502040204020203" pitchFamily="34" charset="-79"/>
              </a:rPr>
              <a:t>”.</a:t>
            </a: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pl-PL" altLang="pl-PL" sz="1800" spc="10" dirty="0">
              <a:latin typeface="Calibri" pitchFamily="34" charset="0"/>
              <a:cs typeface="Gisha" panose="020B0502040204020203" pitchFamily="34" charset="-79"/>
            </a:endParaRPr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pl-PL" altLang="pl-PL" sz="1600" i="1" spc="10" dirty="0">
                <a:latin typeface="Calibri" pitchFamily="34" charset="0"/>
                <a:cs typeface="Gisha" panose="020B0502040204020203" pitchFamily="34" charset="-79"/>
              </a:rPr>
              <a:t>Ernest Hemingway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es-ES" altLang="pl-PL" sz="2000" b="1" dirty="0">
              <a:latin typeface="Gabriola" panose="04040605051002020D02" pitchFamily="82" charset="0"/>
              <a:cs typeface="Gisha" panose="020B0502040204020203" pitchFamily="34" charset="-79"/>
            </a:endParaRPr>
          </a:p>
        </p:txBody>
      </p:sp>
      <p:pic>
        <p:nvPicPr>
          <p:cNvPr id="7" name="Obraz 6" descr="logo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1714488"/>
            <a:ext cx="7086614" cy="2377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7548691" y="6488668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latin typeface="Calibri" pitchFamily="34" charset="0"/>
              </a:rPr>
              <a:t>Mailsolus 2013</a:t>
            </a:r>
            <a:endParaRPr lang="pl-PL" altLang="pl-PL" sz="1800" dirty="0">
              <a:latin typeface="Calibri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28596" y="1214422"/>
            <a:ext cx="8280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sz="1200" dirty="0">
                <a:latin typeface="Verdana" pitchFamily="34" charset="0"/>
              </a:rPr>
              <a:t/>
            </a:r>
            <a:br>
              <a:rPr lang="pl-PL" sz="1200" dirty="0">
                <a:latin typeface="Verdana" pitchFamily="34" charset="0"/>
              </a:rPr>
            </a:br>
            <a:r>
              <a:rPr lang="pl-PL" sz="1200" dirty="0" smtClean="0">
                <a:latin typeface="Verdana" pitchFamily="34" charset="0"/>
              </a:rPr>
              <a:t>W </a:t>
            </a:r>
            <a:r>
              <a:rPr lang="pl-PL" sz="1200" dirty="0">
                <a:latin typeface="Verdana" pitchFamily="34" charset="0"/>
              </a:rPr>
              <a:t>przygotowanej dla Państwa ofercie dotyczącej </a:t>
            </a:r>
            <a:r>
              <a:rPr lang="pl-PL" sz="1200" dirty="0" smtClean="0">
                <a:latin typeface="Verdana" pitchFamily="34" charset="0"/>
              </a:rPr>
              <a:t>obsługi korespondencji w tym: mass-mailingu, korespondencji przychodzącej </a:t>
            </a:r>
            <a:r>
              <a:rPr lang="pl-PL" sz="1200" dirty="0" smtClean="0">
                <a:latin typeface="Verdana" pitchFamily="34" charset="0"/>
              </a:rPr>
              <a:t>oraz </a:t>
            </a:r>
            <a:r>
              <a:rPr lang="pl-PL" sz="1200" dirty="0" smtClean="0">
                <a:latin typeface="Verdana" pitchFamily="34" charset="0"/>
              </a:rPr>
              <a:t>zwrotów wykorzystano metodologię </a:t>
            </a:r>
            <a:r>
              <a:rPr lang="pl-PL" sz="1200" b="1" i="1" dirty="0" smtClean="0">
                <a:latin typeface="Verdana" pitchFamily="34" charset="0"/>
              </a:rPr>
              <a:t>Lean</a:t>
            </a:r>
            <a:r>
              <a:rPr lang="pl-PL" sz="1200" dirty="0">
                <a:latin typeface="Verdana" pitchFamily="34" charset="0"/>
              </a:rPr>
              <a:t>, </a:t>
            </a:r>
            <a:r>
              <a:rPr lang="pl-PL" sz="1200" dirty="0" smtClean="0">
                <a:latin typeface="Verdana" pitchFamily="34" charset="0"/>
              </a:rPr>
              <a:t>a </a:t>
            </a:r>
            <a:r>
              <a:rPr lang="pl-PL" sz="1200" dirty="0">
                <a:latin typeface="Verdana" pitchFamily="34" charset="0"/>
              </a:rPr>
              <a:t>zaimplementowanie naszych rozwiązań pozwoli na zmniejszenie kosztów operacyjnych procesów biznesowych Państwa Firmy.</a:t>
            </a:r>
          </a:p>
          <a:p>
            <a:pPr algn="just">
              <a:lnSpc>
                <a:spcPct val="150000"/>
              </a:lnSpc>
            </a:pPr>
            <a:endParaRPr lang="pl-PL" sz="1200" dirty="0"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200" dirty="0">
                <a:latin typeface="Verdana" pitchFamily="34" charset="0"/>
              </a:rPr>
              <a:t>Oferowane przez nas oprogramowanie powstało przy udziale osób na co dzień stykających się </a:t>
            </a:r>
            <a:br>
              <a:rPr lang="pl-PL" sz="1200" dirty="0">
                <a:latin typeface="Verdana" pitchFamily="34" charset="0"/>
              </a:rPr>
            </a:br>
            <a:r>
              <a:rPr lang="pl-PL" sz="1200" dirty="0">
                <a:latin typeface="Verdana" pitchFamily="34" charset="0"/>
              </a:rPr>
              <a:t>z problemami i oczekiwaniami biznesu oraz posiadających doświadczenie w projektowaniu aplikacji </a:t>
            </a:r>
            <a:br>
              <a:rPr lang="pl-PL" sz="1200" dirty="0">
                <a:latin typeface="Verdana" pitchFamily="34" charset="0"/>
              </a:rPr>
            </a:br>
            <a:r>
              <a:rPr lang="pl-PL" sz="1200" dirty="0">
                <a:latin typeface="Verdana" pitchFamily="34" charset="0"/>
              </a:rPr>
              <a:t>i analizie procesów biznesowych dla firm działających w różnych branżach. Dzięki temu stworzone przez nas rozwiązania  są elastyczne i pozwalają na efektywne wykorzystywanie środków w każdym procesie biznesowym.  </a:t>
            </a:r>
          </a:p>
          <a:p>
            <a:pPr algn="just">
              <a:lnSpc>
                <a:spcPct val="150000"/>
              </a:lnSpc>
            </a:pPr>
            <a:endParaRPr lang="pl-PL" sz="1200" dirty="0"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200" b="1" dirty="0">
                <a:latin typeface="Verdana" pitchFamily="34" charset="0"/>
              </a:rPr>
              <a:t>Naszym głównym celem jest zapewnienie naszym Klientom:</a:t>
            </a:r>
          </a:p>
          <a:p>
            <a:pPr algn="just">
              <a:lnSpc>
                <a:spcPct val="150000"/>
              </a:lnSpc>
            </a:pPr>
            <a:endParaRPr lang="pl-PL" sz="1200" b="1" dirty="0">
              <a:latin typeface="Verdana" pitchFamily="34" charset="0"/>
            </a:endParaRP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l-PL" sz="1200" dirty="0">
                <a:latin typeface="Verdana" pitchFamily="34" charset="0"/>
              </a:rPr>
              <a:t> Kompleksowych rozwiązań dostosowanych do specyfiki ich działalności;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l-PL" sz="1200" dirty="0">
                <a:latin typeface="Verdana" pitchFamily="34" charset="0"/>
              </a:rPr>
              <a:t> Ograniczenia kosztów operacyjnych działalności Klienta;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l-PL" sz="1200" dirty="0">
                <a:latin typeface="Verdana" pitchFamily="34" charset="0"/>
              </a:rPr>
              <a:t> Optymalizacji procesów biznesowych w przedsiębiorstwie Klienta;</a:t>
            </a:r>
          </a:p>
          <a:p>
            <a:pPr algn="just">
              <a:lnSpc>
                <a:spcPct val="150000"/>
              </a:lnSpc>
              <a:buFont typeface="Arial" charset="0"/>
              <a:buChar char="•"/>
            </a:pPr>
            <a:r>
              <a:rPr lang="pl-PL" sz="1200" dirty="0">
                <a:latin typeface="Verdana" pitchFamily="34" charset="0"/>
              </a:rPr>
              <a:t> Fachowej obsługi w trakcie wdrażania rozwiązania i dalszej współpracy. </a:t>
            </a:r>
          </a:p>
        </p:txBody>
      </p:sp>
      <p:pic>
        <p:nvPicPr>
          <p:cNvPr id="8" name="Obraz 7" descr="logo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44" y="0"/>
            <a:ext cx="319403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7158" y="1643050"/>
            <a:ext cx="8208962" cy="1024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05000"/>
              </a:lnSpc>
            </a:pPr>
            <a:endParaRPr lang="pl-PL" sz="1200" b="1" dirty="0"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200" b="1" dirty="0" smtClean="0">
                <a:latin typeface="Verdana" pitchFamily="34" charset="0"/>
              </a:rPr>
              <a:t>Przykładowe e</a:t>
            </a:r>
            <a:r>
              <a:rPr lang="pl-PL" sz="1200" b="1" dirty="0" smtClean="0">
                <a:latin typeface="Verdana" pitchFamily="34" charset="0"/>
              </a:rPr>
              <a:t>tapy </a:t>
            </a:r>
            <a:r>
              <a:rPr lang="pl-PL" sz="1200" b="1" dirty="0">
                <a:latin typeface="Verdana" pitchFamily="34" charset="0"/>
              </a:rPr>
              <a:t>obsługi korespondencji </a:t>
            </a:r>
            <a:r>
              <a:rPr lang="pl-PL" sz="1200" b="1" dirty="0" smtClean="0">
                <a:latin typeface="Verdana" pitchFamily="34" charset="0"/>
              </a:rPr>
              <a:t>wychodzącej</a:t>
            </a:r>
            <a:r>
              <a:rPr lang="pl-PL" sz="1200" dirty="0" smtClean="0">
                <a:latin typeface="Verdana" pitchFamily="34" charset="0"/>
              </a:rPr>
              <a:t>,</a:t>
            </a:r>
            <a:r>
              <a:rPr lang="pl-PL" sz="1200" b="1" dirty="0" smtClean="0">
                <a:latin typeface="Verdana" pitchFamily="34" charset="0"/>
              </a:rPr>
              <a:t> </a:t>
            </a:r>
            <a:r>
              <a:rPr lang="pl-PL" sz="1200" dirty="0" smtClean="0">
                <a:latin typeface="Verdana" pitchFamily="34" charset="0"/>
              </a:rPr>
              <a:t>które mogą być realizowane łącznie jako jeden proces lub każdy z osobna po dostosowaniu do indywidualnych potrzeb klienta. </a:t>
            </a:r>
            <a:endParaRPr lang="pl-PL" sz="1200" dirty="0">
              <a:latin typeface="Verdana" pitchFamily="34" charset="0"/>
            </a:endParaRPr>
          </a:p>
          <a:p>
            <a:pPr algn="just"/>
            <a:endParaRPr lang="pl-PL" sz="1200" b="1" dirty="0">
              <a:latin typeface="Verdana" pitchFamily="34" charset="0"/>
            </a:endParaRPr>
          </a:p>
        </p:txBody>
      </p:sp>
      <p:sp>
        <p:nvSpPr>
          <p:cNvPr id="6148" name="Strzałka w prawo 5"/>
          <p:cNvSpPr>
            <a:spLocks noChangeArrowheads="1"/>
          </p:cNvSpPr>
          <p:nvPr/>
        </p:nvSpPr>
        <p:spPr bwMode="auto">
          <a:xfrm>
            <a:off x="0" y="2924175"/>
            <a:ext cx="5940425" cy="3816350"/>
          </a:xfrm>
          <a:prstGeom prst="rightArrow">
            <a:avLst>
              <a:gd name="adj1" fmla="val 49981"/>
              <a:gd name="adj2" fmla="val 43044"/>
            </a:avLst>
          </a:prstGeom>
          <a:solidFill>
            <a:srgbClr val="CDE0E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Lucida Sans Unicode" pitchFamily="34" charset="0"/>
            </a:endParaRPr>
          </a:p>
        </p:txBody>
      </p:sp>
      <p:sp>
        <p:nvSpPr>
          <p:cNvPr id="6149" name="Strzałka w prawo 5"/>
          <p:cNvSpPr>
            <a:spLocks noChangeArrowheads="1"/>
          </p:cNvSpPr>
          <p:nvPr/>
        </p:nvSpPr>
        <p:spPr bwMode="auto">
          <a:xfrm rot="10800000">
            <a:off x="6804025" y="2898775"/>
            <a:ext cx="2339975" cy="3816350"/>
          </a:xfrm>
          <a:prstGeom prst="rightArrow">
            <a:avLst>
              <a:gd name="adj1" fmla="val 50667"/>
              <a:gd name="adj2" fmla="val 32500"/>
            </a:avLst>
          </a:prstGeom>
          <a:solidFill>
            <a:srgbClr val="CDE0E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Lucida Sans Unicode" pitchFamily="34" charset="0"/>
            </a:endParaRPr>
          </a:p>
        </p:txBody>
      </p:sp>
      <p:sp>
        <p:nvSpPr>
          <p:cNvPr id="10" name="Dowolny kształt 8"/>
          <p:cNvSpPr>
            <a:spLocks noChangeArrowheads="1"/>
          </p:cNvSpPr>
          <p:nvPr/>
        </p:nvSpPr>
        <p:spPr bwMode="auto">
          <a:xfrm>
            <a:off x="179388" y="4005263"/>
            <a:ext cx="1655762" cy="1584325"/>
          </a:xfrm>
          <a:custGeom>
            <a:avLst/>
            <a:gdLst>
              <a:gd name="T0" fmla="*/ 0 w 1073741"/>
              <a:gd name="T1" fmla="*/ 289822 h 1479212"/>
              <a:gd name="T2" fmla="*/ 183891 w 1073741"/>
              <a:gd name="T3" fmla="*/ 84887 h 1479212"/>
              <a:gd name="T4" fmla="*/ 627852 w 1073741"/>
              <a:gd name="T5" fmla="*/ 0 h 1479212"/>
              <a:gd name="T6" fmla="*/ 3139185 w 1073741"/>
              <a:gd name="T7" fmla="*/ 0 h 1479212"/>
              <a:gd name="T8" fmla="*/ 3583141 w 1073741"/>
              <a:gd name="T9" fmla="*/ 84887 h 1479212"/>
              <a:gd name="T10" fmla="*/ 3767036 w 1073741"/>
              <a:gd name="T11" fmla="*/ 289822 h 1479212"/>
              <a:gd name="T12" fmla="*/ 3767036 w 1073741"/>
              <a:gd name="T13" fmla="*/ 2105734 h 1479212"/>
              <a:gd name="T14" fmla="*/ 3583141 w 1073741"/>
              <a:gd name="T15" fmla="*/ 2310669 h 1479212"/>
              <a:gd name="T16" fmla="*/ 3139185 w 1073741"/>
              <a:gd name="T17" fmla="*/ 2395557 h 1479212"/>
              <a:gd name="T18" fmla="*/ 627852 w 1073741"/>
              <a:gd name="T19" fmla="*/ 2395557 h 1479212"/>
              <a:gd name="T20" fmla="*/ 183891 w 1073741"/>
              <a:gd name="T21" fmla="*/ 2310669 h 1479212"/>
              <a:gd name="T22" fmla="*/ 0 w 1073741"/>
              <a:gd name="T23" fmla="*/ 2105734 h 1479212"/>
              <a:gd name="T24" fmla="*/ 0 w 1073741"/>
              <a:gd name="T25" fmla="*/ 289822 h 14792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73741"/>
              <a:gd name="T40" fmla="*/ 0 h 1479212"/>
              <a:gd name="T41" fmla="*/ 1073741 w 1073741"/>
              <a:gd name="T42" fmla="*/ 1479212 h 14792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73741" h="1479212">
                <a:moveTo>
                  <a:pt x="0" y="178960"/>
                </a:moveTo>
                <a:cubicBezTo>
                  <a:pt x="0" y="131497"/>
                  <a:pt x="18855" y="85978"/>
                  <a:pt x="52416" y="52416"/>
                </a:cubicBezTo>
                <a:cubicBezTo>
                  <a:pt x="85978" y="18855"/>
                  <a:pt x="131497" y="0"/>
                  <a:pt x="178960" y="0"/>
                </a:cubicBezTo>
                <a:lnTo>
                  <a:pt x="894781" y="0"/>
                </a:lnTo>
                <a:cubicBezTo>
                  <a:pt x="942244" y="0"/>
                  <a:pt x="987763" y="18855"/>
                  <a:pt x="1021325" y="52416"/>
                </a:cubicBezTo>
                <a:cubicBezTo>
                  <a:pt x="1054886" y="85978"/>
                  <a:pt x="1073741" y="131497"/>
                  <a:pt x="1073741" y="178960"/>
                </a:cubicBezTo>
                <a:lnTo>
                  <a:pt x="1073741" y="1300252"/>
                </a:lnTo>
                <a:cubicBezTo>
                  <a:pt x="1073741" y="1347715"/>
                  <a:pt x="1054886" y="1393234"/>
                  <a:pt x="1021325" y="1426796"/>
                </a:cubicBezTo>
                <a:cubicBezTo>
                  <a:pt x="987763" y="1460358"/>
                  <a:pt x="942244" y="1479212"/>
                  <a:pt x="894781" y="1479212"/>
                </a:cubicBezTo>
                <a:lnTo>
                  <a:pt x="178960" y="1479212"/>
                </a:lnTo>
                <a:cubicBezTo>
                  <a:pt x="131497" y="1479212"/>
                  <a:pt x="85978" y="1460357"/>
                  <a:pt x="52416" y="1426796"/>
                </a:cubicBezTo>
                <a:cubicBezTo>
                  <a:pt x="18855" y="1393234"/>
                  <a:pt x="0" y="1347715"/>
                  <a:pt x="0" y="1300252"/>
                </a:cubicBezTo>
                <a:lnTo>
                  <a:pt x="0" y="178960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9086" tIns="79086" rIns="79086" bIns="79086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pl-PL" sz="1400" dirty="0">
                <a:solidFill>
                  <a:srgbClr val="000000"/>
                </a:solidFill>
                <a:latin typeface="Verdana" pitchFamily="34" charset="0"/>
              </a:rPr>
              <a:t>Generowanie baz docelowych odbiorców korespondencji wg określonych założeń</a:t>
            </a:r>
          </a:p>
        </p:txBody>
      </p:sp>
      <p:sp>
        <p:nvSpPr>
          <p:cNvPr id="11" name="Dowolny kształt 9"/>
          <p:cNvSpPr/>
          <p:nvPr/>
        </p:nvSpPr>
        <p:spPr>
          <a:xfrm>
            <a:off x="1979613" y="4005263"/>
            <a:ext cx="1584325" cy="1584325"/>
          </a:xfrm>
          <a:custGeom>
            <a:avLst/>
            <a:gdLst>
              <a:gd name="connsiteX0" fmla="*/ 0 w 892968"/>
              <a:gd name="connsiteY0" fmla="*/ 148831 h 1983204"/>
              <a:gd name="connsiteX1" fmla="*/ 43592 w 892968"/>
              <a:gd name="connsiteY1" fmla="*/ 43592 h 1983204"/>
              <a:gd name="connsiteX2" fmla="*/ 148832 w 892968"/>
              <a:gd name="connsiteY2" fmla="*/ 1 h 1983204"/>
              <a:gd name="connsiteX3" fmla="*/ 744137 w 892968"/>
              <a:gd name="connsiteY3" fmla="*/ 0 h 1983204"/>
              <a:gd name="connsiteX4" fmla="*/ 849376 w 892968"/>
              <a:gd name="connsiteY4" fmla="*/ 43592 h 1983204"/>
              <a:gd name="connsiteX5" fmla="*/ 892967 w 892968"/>
              <a:gd name="connsiteY5" fmla="*/ 148832 h 1983204"/>
              <a:gd name="connsiteX6" fmla="*/ 892968 w 892968"/>
              <a:gd name="connsiteY6" fmla="*/ 1834373 h 1983204"/>
              <a:gd name="connsiteX7" fmla="*/ 849376 w 892968"/>
              <a:gd name="connsiteY7" fmla="*/ 1939612 h 1983204"/>
              <a:gd name="connsiteX8" fmla="*/ 744137 w 892968"/>
              <a:gd name="connsiteY8" fmla="*/ 1983204 h 1983204"/>
              <a:gd name="connsiteX9" fmla="*/ 148831 w 892968"/>
              <a:gd name="connsiteY9" fmla="*/ 1983204 h 1983204"/>
              <a:gd name="connsiteX10" fmla="*/ 43592 w 892968"/>
              <a:gd name="connsiteY10" fmla="*/ 1939612 h 1983204"/>
              <a:gd name="connsiteX11" fmla="*/ 1 w 892968"/>
              <a:gd name="connsiteY11" fmla="*/ 1834373 h 1983204"/>
              <a:gd name="connsiteX12" fmla="*/ 0 w 892968"/>
              <a:gd name="connsiteY12" fmla="*/ 148831 h 198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968" h="1983204">
                <a:moveTo>
                  <a:pt x="0" y="148831"/>
                </a:moveTo>
                <a:cubicBezTo>
                  <a:pt x="0" y="109359"/>
                  <a:pt x="15680" y="71503"/>
                  <a:pt x="43592" y="43592"/>
                </a:cubicBezTo>
                <a:cubicBezTo>
                  <a:pt x="71503" y="15681"/>
                  <a:pt x="109359" y="0"/>
                  <a:pt x="148832" y="1"/>
                </a:cubicBezTo>
                <a:lnTo>
                  <a:pt x="744137" y="0"/>
                </a:lnTo>
                <a:cubicBezTo>
                  <a:pt x="783609" y="0"/>
                  <a:pt x="821465" y="15680"/>
                  <a:pt x="849376" y="43592"/>
                </a:cubicBezTo>
                <a:cubicBezTo>
                  <a:pt x="877287" y="71503"/>
                  <a:pt x="892968" y="109359"/>
                  <a:pt x="892967" y="148832"/>
                </a:cubicBezTo>
                <a:cubicBezTo>
                  <a:pt x="892967" y="710679"/>
                  <a:pt x="892968" y="1272526"/>
                  <a:pt x="892968" y="1834373"/>
                </a:cubicBezTo>
                <a:cubicBezTo>
                  <a:pt x="892968" y="1873845"/>
                  <a:pt x="877288" y="1911701"/>
                  <a:pt x="849376" y="1939612"/>
                </a:cubicBezTo>
                <a:cubicBezTo>
                  <a:pt x="821465" y="1967523"/>
                  <a:pt x="783609" y="1983204"/>
                  <a:pt x="744137" y="1983204"/>
                </a:cubicBezTo>
                <a:lnTo>
                  <a:pt x="148831" y="1983204"/>
                </a:lnTo>
                <a:cubicBezTo>
                  <a:pt x="109359" y="1983204"/>
                  <a:pt x="71503" y="1967524"/>
                  <a:pt x="43592" y="1939612"/>
                </a:cubicBezTo>
                <a:cubicBezTo>
                  <a:pt x="15681" y="1911701"/>
                  <a:pt x="0" y="1873845"/>
                  <a:pt x="1" y="1834373"/>
                </a:cubicBezTo>
                <a:cubicBezTo>
                  <a:pt x="1" y="1272526"/>
                  <a:pt x="0" y="710678"/>
                  <a:pt x="0" y="148831"/>
                </a:cubicBezTo>
                <a:close/>
              </a:path>
            </a:pathLst>
          </a:custGeo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9311" tIns="89311" rIns="89311" bIns="89311" anchor="ctr"/>
          <a:lstStyle/>
          <a:p>
            <a:pPr algn="ctr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pl-PL" sz="1400" dirty="0">
                <a:solidFill>
                  <a:schemeClr val="tx1"/>
                </a:solidFill>
                <a:latin typeface="Verdana" pitchFamily="34" charset="0"/>
              </a:rPr>
              <a:t>Implementacja wzorów korespondencji </a:t>
            </a:r>
            <a:br>
              <a:rPr lang="pl-PL" sz="1400" dirty="0">
                <a:solidFill>
                  <a:schemeClr val="tx1"/>
                </a:solidFill>
                <a:latin typeface="Verdana" pitchFamily="34" charset="0"/>
              </a:rPr>
            </a:br>
            <a:r>
              <a:rPr lang="pl-PL" sz="1400" dirty="0">
                <a:solidFill>
                  <a:schemeClr val="tx1"/>
                </a:solidFill>
                <a:latin typeface="Verdana" pitchFamily="34" charset="0"/>
              </a:rPr>
              <a:t>i personalizacja dokumentów do formatu PDF</a:t>
            </a:r>
          </a:p>
        </p:txBody>
      </p:sp>
      <p:sp>
        <p:nvSpPr>
          <p:cNvPr id="12" name="Dowolny kształt 10"/>
          <p:cNvSpPr/>
          <p:nvPr/>
        </p:nvSpPr>
        <p:spPr>
          <a:xfrm>
            <a:off x="3708400" y="4005263"/>
            <a:ext cx="1511300" cy="1584325"/>
          </a:xfrm>
          <a:custGeom>
            <a:avLst/>
            <a:gdLst>
              <a:gd name="connsiteX0" fmla="*/ 0 w 1170137"/>
              <a:gd name="connsiteY0" fmla="*/ 195027 h 1983204"/>
              <a:gd name="connsiteX1" fmla="*/ 57122 w 1170137"/>
              <a:gd name="connsiteY1" fmla="*/ 57122 h 1983204"/>
              <a:gd name="connsiteX2" fmla="*/ 195027 w 1170137"/>
              <a:gd name="connsiteY2" fmla="*/ 0 h 1983204"/>
              <a:gd name="connsiteX3" fmla="*/ 975110 w 1170137"/>
              <a:gd name="connsiteY3" fmla="*/ 0 h 1983204"/>
              <a:gd name="connsiteX4" fmla="*/ 1113015 w 1170137"/>
              <a:gd name="connsiteY4" fmla="*/ 57122 h 1983204"/>
              <a:gd name="connsiteX5" fmla="*/ 1170137 w 1170137"/>
              <a:gd name="connsiteY5" fmla="*/ 195027 h 1983204"/>
              <a:gd name="connsiteX6" fmla="*/ 1170137 w 1170137"/>
              <a:gd name="connsiteY6" fmla="*/ 1788177 h 1983204"/>
              <a:gd name="connsiteX7" fmla="*/ 1113015 w 1170137"/>
              <a:gd name="connsiteY7" fmla="*/ 1926082 h 1983204"/>
              <a:gd name="connsiteX8" fmla="*/ 975110 w 1170137"/>
              <a:gd name="connsiteY8" fmla="*/ 1983204 h 1983204"/>
              <a:gd name="connsiteX9" fmla="*/ 195027 w 1170137"/>
              <a:gd name="connsiteY9" fmla="*/ 1983204 h 1983204"/>
              <a:gd name="connsiteX10" fmla="*/ 57122 w 1170137"/>
              <a:gd name="connsiteY10" fmla="*/ 1926082 h 1983204"/>
              <a:gd name="connsiteX11" fmla="*/ 0 w 1170137"/>
              <a:gd name="connsiteY11" fmla="*/ 1788177 h 1983204"/>
              <a:gd name="connsiteX12" fmla="*/ 0 w 1170137"/>
              <a:gd name="connsiteY12" fmla="*/ 195027 h 198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0137" h="1983204">
                <a:moveTo>
                  <a:pt x="0" y="195027"/>
                </a:moveTo>
                <a:cubicBezTo>
                  <a:pt x="0" y="143303"/>
                  <a:pt x="20548" y="93697"/>
                  <a:pt x="57122" y="57122"/>
                </a:cubicBezTo>
                <a:cubicBezTo>
                  <a:pt x="93697" y="20547"/>
                  <a:pt x="143303" y="0"/>
                  <a:pt x="195027" y="0"/>
                </a:cubicBezTo>
                <a:lnTo>
                  <a:pt x="975110" y="0"/>
                </a:lnTo>
                <a:cubicBezTo>
                  <a:pt x="1026834" y="0"/>
                  <a:pt x="1076440" y="20548"/>
                  <a:pt x="1113015" y="57122"/>
                </a:cubicBezTo>
                <a:cubicBezTo>
                  <a:pt x="1149590" y="93697"/>
                  <a:pt x="1170137" y="143303"/>
                  <a:pt x="1170137" y="195027"/>
                </a:cubicBezTo>
                <a:lnTo>
                  <a:pt x="1170137" y="1788177"/>
                </a:lnTo>
                <a:cubicBezTo>
                  <a:pt x="1170137" y="1839901"/>
                  <a:pt x="1149590" y="1889507"/>
                  <a:pt x="1113015" y="1926082"/>
                </a:cubicBezTo>
                <a:cubicBezTo>
                  <a:pt x="1076440" y="1962657"/>
                  <a:pt x="1026834" y="1983204"/>
                  <a:pt x="975110" y="1983204"/>
                </a:cubicBezTo>
                <a:lnTo>
                  <a:pt x="195027" y="1983204"/>
                </a:lnTo>
                <a:cubicBezTo>
                  <a:pt x="143303" y="1983204"/>
                  <a:pt x="93697" y="1962656"/>
                  <a:pt x="57122" y="1926082"/>
                </a:cubicBezTo>
                <a:cubicBezTo>
                  <a:pt x="20547" y="1889507"/>
                  <a:pt x="0" y="1839901"/>
                  <a:pt x="0" y="1788177"/>
                </a:cubicBezTo>
                <a:lnTo>
                  <a:pt x="0" y="195027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3791" tIns="83791" rIns="83791" bIns="83791" anchor="ctr"/>
          <a:lstStyle/>
          <a:p>
            <a:pPr algn="ctr" defTabSz="3111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pl-PL" sz="1400" dirty="0">
                <a:solidFill>
                  <a:schemeClr val="tx1"/>
                </a:solidFill>
                <a:latin typeface="Verdana" pitchFamily="34" charset="0"/>
              </a:rPr>
              <a:t>Podział dokumentów pomiędzy danych operatorów pocztowych </a:t>
            </a:r>
          </a:p>
        </p:txBody>
      </p:sp>
      <p:sp>
        <p:nvSpPr>
          <p:cNvPr id="13" name="Dowolny kształt 9"/>
          <p:cNvSpPr>
            <a:spLocks noChangeArrowheads="1"/>
          </p:cNvSpPr>
          <p:nvPr/>
        </p:nvSpPr>
        <p:spPr bwMode="auto">
          <a:xfrm>
            <a:off x="5436096" y="3717032"/>
            <a:ext cx="792162" cy="2143140"/>
          </a:xfrm>
          <a:custGeom>
            <a:avLst/>
            <a:gdLst>
              <a:gd name="T0" fmla="*/ 0 w 892968"/>
              <a:gd name="T1" fmla="*/ 125194 h 1983204"/>
              <a:gd name="T2" fmla="*/ 67246 w 892968"/>
              <a:gd name="T3" fmla="*/ 36669 h 1983204"/>
              <a:gd name="T4" fmla="*/ 229589 w 892968"/>
              <a:gd name="T5" fmla="*/ 1 h 1983204"/>
              <a:gd name="T6" fmla="*/ 1147911 w 892968"/>
              <a:gd name="T7" fmla="*/ 0 h 1983204"/>
              <a:gd name="T8" fmla="*/ 1310253 w 892968"/>
              <a:gd name="T9" fmla="*/ 36669 h 1983204"/>
              <a:gd name="T10" fmla="*/ 1377496 w 892968"/>
              <a:gd name="T11" fmla="*/ 125194 h 1983204"/>
              <a:gd name="T12" fmla="*/ 1377498 w 892968"/>
              <a:gd name="T13" fmla="*/ 1543035 h 1983204"/>
              <a:gd name="T14" fmla="*/ 1310253 w 892968"/>
              <a:gd name="T15" fmla="*/ 1631560 h 1983204"/>
              <a:gd name="T16" fmla="*/ 1147911 w 892968"/>
              <a:gd name="T17" fmla="*/ 1668229 h 1983204"/>
              <a:gd name="T18" fmla="*/ 229588 w 892968"/>
              <a:gd name="T19" fmla="*/ 1668229 h 1983204"/>
              <a:gd name="T20" fmla="*/ 67246 w 892968"/>
              <a:gd name="T21" fmla="*/ 1631560 h 1983204"/>
              <a:gd name="T22" fmla="*/ 2 w 892968"/>
              <a:gd name="T23" fmla="*/ 1543035 h 1983204"/>
              <a:gd name="T24" fmla="*/ 0 w 892968"/>
              <a:gd name="T25" fmla="*/ 125194 h 198320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92968"/>
              <a:gd name="T40" fmla="*/ 0 h 1983204"/>
              <a:gd name="T41" fmla="*/ 892968 w 892968"/>
              <a:gd name="T42" fmla="*/ 1983204 h 198320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92968" h="1983204">
                <a:moveTo>
                  <a:pt x="0" y="148831"/>
                </a:moveTo>
                <a:cubicBezTo>
                  <a:pt x="0" y="109359"/>
                  <a:pt x="15680" y="71503"/>
                  <a:pt x="43592" y="43592"/>
                </a:cubicBezTo>
                <a:cubicBezTo>
                  <a:pt x="71503" y="15681"/>
                  <a:pt x="109359" y="0"/>
                  <a:pt x="148832" y="1"/>
                </a:cubicBezTo>
                <a:lnTo>
                  <a:pt x="744137" y="0"/>
                </a:lnTo>
                <a:cubicBezTo>
                  <a:pt x="783609" y="0"/>
                  <a:pt x="821465" y="15680"/>
                  <a:pt x="849376" y="43592"/>
                </a:cubicBezTo>
                <a:cubicBezTo>
                  <a:pt x="877287" y="71503"/>
                  <a:pt x="892968" y="109359"/>
                  <a:pt x="892967" y="148832"/>
                </a:cubicBezTo>
                <a:cubicBezTo>
                  <a:pt x="892967" y="710679"/>
                  <a:pt x="892968" y="1272526"/>
                  <a:pt x="892968" y="1834373"/>
                </a:cubicBezTo>
                <a:cubicBezTo>
                  <a:pt x="892968" y="1873845"/>
                  <a:pt x="877288" y="1911701"/>
                  <a:pt x="849376" y="1939612"/>
                </a:cubicBezTo>
                <a:cubicBezTo>
                  <a:pt x="821465" y="1967523"/>
                  <a:pt x="783609" y="1983204"/>
                  <a:pt x="744137" y="1983204"/>
                </a:cubicBezTo>
                <a:lnTo>
                  <a:pt x="148831" y="1983204"/>
                </a:lnTo>
                <a:cubicBezTo>
                  <a:pt x="109359" y="1983204"/>
                  <a:pt x="71503" y="1967524"/>
                  <a:pt x="43592" y="1939612"/>
                </a:cubicBezTo>
                <a:cubicBezTo>
                  <a:pt x="15681" y="1911701"/>
                  <a:pt x="0" y="1873845"/>
                  <a:pt x="1" y="1834373"/>
                </a:cubicBezTo>
                <a:cubicBezTo>
                  <a:pt x="1" y="1272526"/>
                  <a:pt x="0" y="710678"/>
                  <a:pt x="0" y="148831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54991" cmpd="thickThin" algn="ctr">
            <a:solidFill>
              <a:srgbClr val="FFFFFF"/>
            </a:solidFill>
            <a:miter lim="800000"/>
            <a:headEnd/>
            <a:tailEnd/>
          </a:ln>
        </p:spPr>
        <p:txBody>
          <a:bodyPr vert="wordArtVert" lIns="89311" tIns="89311" rIns="89311" bIns="89311" anchor="ctr"/>
          <a:lstStyle/>
          <a:p>
            <a:pPr algn="ctr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pl-PL" sz="1400" b="1" dirty="0">
                <a:latin typeface="Verdana" pitchFamily="34" charset="0"/>
                <a:cs typeface="+mn-cs"/>
              </a:rPr>
              <a:t>WYDRUK</a:t>
            </a:r>
          </a:p>
        </p:txBody>
      </p:sp>
      <p:sp>
        <p:nvSpPr>
          <p:cNvPr id="14" name="Dowolny kształt 9"/>
          <p:cNvSpPr>
            <a:spLocks noChangeArrowheads="1"/>
          </p:cNvSpPr>
          <p:nvPr/>
        </p:nvSpPr>
        <p:spPr bwMode="auto">
          <a:xfrm>
            <a:off x="6300192" y="3212976"/>
            <a:ext cx="792162" cy="3143272"/>
          </a:xfrm>
          <a:custGeom>
            <a:avLst/>
            <a:gdLst>
              <a:gd name="T0" fmla="*/ 0 w 892968"/>
              <a:gd name="T1" fmla="*/ 125194 h 1983204"/>
              <a:gd name="T2" fmla="*/ 67246 w 892968"/>
              <a:gd name="T3" fmla="*/ 36669 h 1983204"/>
              <a:gd name="T4" fmla="*/ 229589 w 892968"/>
              <a:gd name="T5" fmla="*/ 1 h 1983204"/>
              <a:gd name="T6" fmla="*/ 1147911 w 892968"/>
              <a:gd name="T7" fmla="*/ 0 h 1983204"/>
              <a:gd name="T8" fmla="*/ 1310253 w 892968"/>
              <a:gd name="T9" fmla="*/ 36669 h 1983204"/>
              <a:gd name="T10" fmla="*/ 1377496 w 892968"/>
              <a:gd name="T11" fmla="*/ 125194 h 1983204"/>
              <a:gd name="T12" fmla="*/ 1377498 w 892968"/>
              <a:gd name="T13" fmla="*/ 1543035 h 1983204"/>
              <a:gd name="T14" fmla="*/ 1310253 w 892968"/>
              <a:gd name="T15" fmla="*/ 1631560 h 1983204"/>
              <a:gd name="T16" fmla="*/ 1147911 w 892968"/>
              <a:gd name="T17" fmla="*/ 1668229 h 1983204"/>
              <a:gd name="T18" fmla="*/ 229588 w 892968"/>
              <a:gd name="T19" fmla="*/ 1668229 h 1983204"/>
              <a:gd name="T20" fmla="*/ 67246 w 892968"/>
              <a:gd name="T21" fmla="*/ 1631560 h 1983204"/>
              <a:gd name="T22" fmla="*/ 2 w 892968"/>
              <a:gd name="T23" fmla="*/ 1543035 h 1983204"/>
              <a:gd name="T24" fmla="*/ 0 w 892968"/>
              <a:gd name="T25" fmla="*/ 125194 h 198320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92968"/>
              <a:gd name="T40" fmla="*/ 0 h 1983204"/>
              <a:gd name="T41" fmla="*/ 892968 w 892968"/>
              <a:gd name="T42" fmla="*/ 1983204 h 198320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92968" h="1983204">
                <a:moveTo>
                  <a:pt x="0" y="148831"/>
                </a:moveTo>
                <a:cubicBezTo>
                  <a:pt x="0" y="109359"/>
                  <a:pt x="15680" y="71503"/>
                  <a:pt x="43592" y="43592"/>
                </a:cubicBezTo>
                <a:cubicBezTo>
                  <a:pt x="71503" y="15681"/>
                  <a:pt x="109359" y="0"/>
                  <a:pt x="148832" y="1"/>
                </a:cubicBezTo>
                <a:lnTo>
                  <a:pt x="744137" y="0"/>
                </a:lnTo>
                <a:cubicBezTo>
                  <a:pt x="783609" y="0"/>
                  <a:pt x="821465" y="15680"/>
                  <a:pt x="849376" y="43592"/>
                </a:cubicBezTo>
                <a:cubicBezTo>
                  <a:pt x="877287" y="71503"/>
                  <a:pt x="892968" y="109359"/>
                  <a:pt x="892967" y="148832"/>
                </a:cubicBezTo>
                <a:cubicBezTo>
                  <a:pt x="892967" y="710679"/>
                  <a:pt x="892968" y="1272526"/>
                  <a:pt x="892968" y="1834373"/>
                </a:cubicBezTo>
                <a:cubicBezTo>
                  <a:pt x="892968" y="1873845"/>
                  <a:pt x="877288" y="1911701"/>
                  <a:pt x="849376" y="1939612"/>
                </a:cubicBezTo>
                <a:cubicBezTo>
                  <a:pt x="821465" y="1967523"/>
                  <a:pt x="783609" y="1983204"/>
                  <a:pt x="744137" y="1983204"/>
                </a:cubicBezTo>
                <a:lnTo>
                  <a:pt x="148831" y="1983204"/>
                </a:lnTo>
                <a:cubicBezTo>
                  <a:pt x="109359" y="1983204"/>
                  <a:pt x="71503" y="1967524"/>
                  <a:pt x="43592" y="1939612"/>
                </a:cubicBezTo>
                <a:cubicBezTo>
                  <a:pt x="15681" y="1911701"/>
                  <a:pt x="0" y="1873845"/>
                  <a:pt x="1" y="1834373"/>
                </a:cubicBezTo>
                <a:cubicBezTo>
                  <a:pt x="1" y="1272526"/>
                  <a:pt x="0" y="710678"/>
                  <a:pt x="0" y="14883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54991" cmpd="thickThin" algn="ctr">
            <a:solidFill>
              <a:srgbClr val="FFFFFF"/>
            </a:solidFill>
            <a:miter lim="800000"/>
            <a:headEnd/>
            <a:tailEnd/>
          </a:ln>
        </p:spPr>
        <p:txBody>
          <a:bodyPr vert="wordArtVert" lIns="89311" tIns="89311" rIns="89311" bIns="89311" anchor="ctr"/>
          <a:lstStyle/>
          <a:p>
            <a:pPr algn="ctr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pl-PL" sz="1400" b="1" dirty="0">
                <a:latin typeface="Verdana" pitchFamily="34" charset="0"/>
                <a:cs typeface="+mn-cs"/>
              </a:rPr>
              <a:t>WYSYŁKA</a:t>
            </a:r>
          </a:p>
        </p:txBody>
      </p:sp>
      <p:sp>
        <p:nvSpPr>
          <p:cNvPr id="15" name="Dowolny kształt 9"/>
          <p:cNvSpPr>
            <a:spLocks noChangeArrowheads="1"/>
          </p:cNvSpPr>
          <p:nvPr/>
        </p:nvSpPr>
        <p:spPr bwMode="auto">
          <a:xfrm>
            <a:off x="7164388" y="4005263"/>
            <a:ext cx="792162" cy="1584325"/>
          </a:xfrm>
          <a:custGeom>
            <a:avLst/>
            <a:gdLst>
              <a:gd name="T0" fmla="*/ 0 w 892968"/>
              <a:gd name="T1" fmla="*/ 100014 h 1983204"/>
              <a:gd name="T2" fmla="*/ 59655 w 892968"/>
              <a:gd name="T3" fmla="*/ 29294 h 1983204"/>
              <a:gd name="T4" fmla="*/ 203671 w 892968"/>
              <a:gd name="T5" fmla="*/ 1 h 1983204"/>
              <a:gd name="T6" fmla="*/ 1018325 w 892968"/>
              <a:gd name="T7" fmla="*/ 0 h 1983204"/>
              <a:gd name="T8" fmla="*/ 1162340 w 892968"/>
              <a:gd name="T9" fmla="*/ 29294 h 1983204"/>
              <a:gd name="T10" fmla="*/ 1221992 w 892968"/>
              <a:gd name="T11" fmla="*/ 100014 h 1983204"/>
              <a:gd name="T12" fmla="*/ 1221994 w 892968"/>
              <a:gd name="T13" fmla="*/ 1232687 h 1983204"/>
              <a:gd name="T14" fmla="*/ 1162340 w 892968"/>
              <a:gd name="T15" fmla="*/ 1303407 h 1983204"/>
              <a:gd name="T16" fmla="*/ 1018325 w 892968"/>
              <a:gd name="T17" fmla="*/ 1332701 h 1983204"/>
              <a:gd name="T18" fmla="*/ 203670 w 892968"/>
              <a:gd name="T19" fmla="*/ 1332701 h 1983204"/>
              <a:gd name="T20" fmla="*/ 59655 w 892968"/>
              <a:gd name="T21" fmla="*/ 1303407 h 1983204"/>
              <a:gd name="T22" fmla="*/ 2 w 892968"/>
              <a:gd name="T23" fmla="*/ 1232687 h 1983204"/>
              <a:gd name="T24" fmla="*/ 0 w 892968"/>
              <a:gd name="T25" fmla="*/ 100014 h 198320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92968"/>
              <a:gd name="T40" fmla="*/ 0 h 1983204"/>
              <a:gd name="T41" fmla="*/ 892968 w 892968"/>
              <a:gd name="T42" fmla="*/ 1983204 h 198320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92968" h="1983204">
                <a:moveTo>
                  <a:pt x="0" y="148831"/>
                </a:moveTo>
                <a:cubicBezTo>
                  <a:pt x="0" y="109359"/>
                  <a:pt x="15680" y="71503"/>
                  <a:pt x="43592" y="43592"/>
                </a:cubicBezTo>
                <a:cubicBezTo>
                  <a:pt x="71503" y="15681"/>
                  <a:pt x="109359" y="0"/>
                  <a:pt x="148832" y="1"/>
                </a:cubicBezTo>
                <a:lnTo>
                  <a:pt x="744137" y="0"/>
                </a:lnTo>
                <a:cubicBezTo>
                  <a:pt x="783609" y="0"/>
                  <a:pt x="821465" y="15680"/>
                  <a:pt x="849376" y="43592"/>
                </a:cubicBezTo>
                <a:cubicBezTo>
                  <a:pt x="877287" y="71503"/>
                  <a:pt x="892968" y="109359"/>
                  <a:pt x="892967" y="148832"/>
                </a:cubicBezTo>
                <a:cubicBezTo>
                  <a:pt x="892967" y="710679"/>
                  <a:pt x="892968" y="1272526"/>
                  <a:pt x="892968" y="1834373"/>
                </a:cubicBezTo>
                <a:cubicBezTo>
                  <a:pt x="892968" y="1873845"/>
                  <a:pt x="877288" y="1911701"/>
                  <a:pt x="849376" y="1939612"/>
                </a:cubicBezTo>
                <a:cubicBezTo>
                  <a:pt x="821465" y="1967523"/>
                  <a:pt x="783609" y="1983204"/>
                  <a:pt x="744137" y="1983204"/>
                </a:cubicBezTo>
                <a:lnTo>
                  <a:pt x="148831" y="1983204"/>
                </a:lnTo>
                <a:cubicBezTo>
                  <a:pt x="109359" y="1983204"/>
                  <a:pt x="71503" y="1967524"/>
                  <a:pt x="43592" y="1939612"/>
                </a:cubicBezTo>
                <a:cubicBezTo>
                  <a:pt x="15681" y="1911701"/>
                  <a:pt x="0" y="1873845"/>
                  <a:pt x="1" y="1834373"/>
                </a:cubicBezTo>
                <a:cubicBezTo>
                  <a:pt x="1" y="1272526"/>
                  <a:pt x="0" y="710678"/>
                  <a:pt x="0" y="148831"/>
                </a:cubicBezTo>
                <a:close/>
              </a:path>
            </a:pathLst>
          </a:custGeom>
          <a:solidFill>
            <a:schemeClr val="accent5"/>
          </a:solidFill>
          <a:ln w="54991" cmpd="thickThin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eaVert" lIns="89311" tIns="89311" rIns="89311" bIns="89311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dirty="0">
                <a:latin typeface="Verdana" pitchFamily="34" charset="0"/>
              </a:rPr>
              <a:t>Kompleksowa obsługa zwrotów</a:t>
            </a:r>
          </a:p>
        </p:txBody>
      </p:sp>
      <p:sp>
        <p:nvSpPr>
          <p:cNvPr id="16" name="Dowolny kształt 9"/>
          <p:cNvSpPr>
            <a:spLocks noChangeArrowheads="1"/>
          </p:cNvSpPr>
          <p:nvPr/>
        </p:nvSpPr>
        <p:spPr bwMode="auto">
          <a:xfrm>
            <a:off x="8172450" y="4005263"/>
            <a:ext cx="792163" cy="1584325"/>
          </a:xfrm>
          <a:custGeom>
            <a:avLst/>
            <a:gdLst>
              <a:gd name="T0" fmla="*/ 0 w 892968"/>
              <a:gd name="T1" fmla="*/ 100014 h 1983204"/>
              <a:gd name="T2" fmla="*/ 59655 w 892968"/>
              <a:gd name="T3" fmla="*/ 29294 h 1983204"/>
              <a:gd name="T4" fmla="*/ 203671 w 892968"/>
              <a:gd name="T5" fmla="*/ 1 h 1983204"/>
              <a:gd name="T6" fmla="*/ 1018327 w 892968"/>
              <a:gd name="T7" fmla="*/ 0 h 1983204"/>
              <a:gd name="T8" fmla="*/ 1162343 w 892968"/>
              <a:gd name="T9" fmla="*/ 29294 h 1983204"/>
              <a:gd name="T10" fmla="*/ 1221996 w 892968"/>
              <a:gd name="T11" fmla="*/ 100014 h 1983204"/>
              <a:gd name="T12" fmla="*/ 1221997 w 892968"/>
              <a:gd name="T13" fmla="*/ 1232687 h 1983204"/>
              <a:gd name="T14" fmla="*/ 1162343 w 892968"/>
              <a:gd name="T15" fmla="*/ 1303407 h 1983204"/>
              <a:gd name="T16" fmla="*/ 1018327 w 892968"/>
              <a:gd name="T17" fmla="*/ 1332701 h 1983204"/>
              <a:gd name="T18" fmla="*/ 203670 w 892968"/>
              <a:gd name="T19" fmla="*/ 1332701 h 1983204"/>
              <a:gd name="T20" fmla="*/ 59655 w 892968"/>
              <a:gd name="T21" fmla="*/ 1303407 h 1983204"/>
              <a:gd name="T22" fmla="*/ 2 w 892968"/>
              <a:gd name="T23" fmla="*/ 1232687 h 1983204"/>
              <a:gd name="T24" fmla="*/ 0 w 892968"/>
              <a:gd name="T25" fmla="*/ 100014 h 198320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92968"/>
              <a:gd name="T40" fmla="*/ 0 h 1983204"/>
              <a:gd name="T41" fmla="*/ 892968 w 892968"/>
              <a:gd name="T42" fmla="*/ 1983204 h 198320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92968" h="1983204">
                <a:moveTo>
                  <a:pt x="0" y="148831"/>
                </a:moveTo>
                <a:cubicBezTo>
                  <a:pt x="0" y="109359"/>
                  <a:pt x="15680" y="71503"/>
                  <a:pt x="43592" y="43592"/>
                </a:cubicBezTo>
                <a:cubicBezTo>
                  <a:pt x="71503" y="15681"/>
                  <a:pt x="109359" y="0"/>
                  <a:pt x="148832" y="1"/>
                </a:cubicBezTo>
                <a:lnTo>
                  <a:pt x="744137" y="0"/>
                </a:lnTo>
                <a:cubicBezTo>
                  <a:pt x="783609" y="0"/>
                  <a:pt x="821465" y="15680"/>
                  <a:pt x="849376" y="43592"/>
                </a:cubicBezTo>
                <a:cubicBezTo>
                  <a:pt x="877287" y="71503"/>
                  <a:pt x="892968" y="109359"/>
                  <a:pt x="892967" y="148832"/>
                </a:cubicBezTo>
                <a:cubicBezTo>
                  <a:pt x="892967" y="710679"/>
                  <a:pt x="892968" y="1272526"/>
                  <a:pt x="892968" y="1834373"/>
                </a:cubicBezTo>
                <a:cubicBezTo>
                  <a:pt x="892968" y="1873845"/>
                  <a:pt x="877288" y="1911701"/>
                  <a:pt x="849376" y="1939612"/>
                </a:cubicBezTo>
                <a:cubicBezTo>
                  <a:pt x="821465" y="1967523"/>
                  <a:pt x="783609" y="1983204"/>
                  <a:pt x="744137" y="1983204"/>
                </a:cubicBezTo>
                <a:lnTo>
                  <a:pt x="148831" y="1983204"/>
                </a:lnTo>
                <a:cubicBezTo>
                  <a:pt x="109359" y="1983204"/>
                  <a:pt x="71503" y="1967524"/>
                  <a:pt x="43592" y="1939612"/>
                </a:cubicBezTo>
                <a:cubicBezTo>
                  <a:pt x="15681" y="1911701"/>
                  <a:pt x="0" y="1873845"/>
                  <a:pt x="1" y="1834373"/>
                </a:cubicBezTo>
                <a:cubicBezTo>
                  <a:pt x="1" y="1272526"/>
                  <a:pt x="0" y="710678"/>
                  <a:pt x="0" y="148831"/>
                </a:cubicBezTo>
                <a:close/>
              </a:path>
            </a:pathLst>
          </a:custGeom>
          <a:solidFill>
            <a:schemeClr val="accent5"/>
          </a:solidFill>
          <a:ln w="54991" cmpd="thickThin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vert="eaVert" lIns="89311" tIns="89311" rIns="89311" bIns="89311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dirty="0">
                <a:latin typeface="Verdana" pitchFamily="34" charset="0"/>
              </a:rPr>
              <a:t>Archiwizacja elektroniczna wysyłki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7548691" y="6488668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latin typeface="Calibri" pitchFamily="34" charset="0"/>
              </a:rPr>
              <a:t>Mailsolus 2013</a:t>
            </a:r>
            <a:endParaRPr lang="pl-PL" altLang="pl-PL" sz="1800" dirty="0">
              <a:latin typeface="Calibri" pitchFamily="34" charset="0"/>
            </a:endParaRPr>
          </a:p>
        </p:txBody>
      </p:sp>
      <p:pic>
        <p:nvPicPr>
          <p:cNvPr id="18" name="Obraz 17" descr="logo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0"/>
            <a:ext cx="319403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57158" y="1000108"/>
            <a:ext cx="8208962" cy="1671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05000"/>
              </a:lnSpc>
            </a:pPr>
            <a:endParaRPr lang="pl-PL" sz="1200" b="1" dirty="0"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200" b="1" dirty="0" smtClean="0">
                <a:latin typeface="Verdana" pitchFamily="34" charset="0"/>
              </a:rPr>
              <a:t>Przykładowe e</a:t>
            </a:r>
            <a:r>
              <a:rPr lang="pl-PL" sz="1200" b="1" dirty="0" smtClean="0">
                <a:latin typeface="Verdana" pitchFamily="34" charset="0"/>
              </a:rPr>
              <a:t>tapy </a:t>
            </a:r>
            <a:r>
              <a:rPr lang="pl-PL" sz="1200" b="1" dirty="0">
                <a:latin typeface="Verdana" pitchFamily="34" charset="0"/>
              </a:rPr>
              <a:t>obsługi korespondencji </a:t>
            </a:r>
            <a:r>
              <a:rPr lang="pl-PL" sz="1200" b="1" dirty="0" smtClean="0">
                <a:latin typeface="Verdana" pitchFamily="34" charset="0"/>
              </a:rPr>
              <a:t>przychodzącej</a:t>
            </a:r>
            <a:r>
              <a:rPr lang="pl-PL" sz="1200" dirty="0" smtClean="0">
                <a:latin typeface="Verdana" pitchFamily="34" charset="0"/>
              </a:rPr>
              <a:t>,</a:t>
            </a:r>
            <a:r>
              <a:rPr lang="pl-PL" sz="1200" b="1" dirty="0" smtClean="0">
                <a:latin typeface="Verdana" pitchFamily="34" charset="0"/>
              </a:rPr>
              <a:t> </a:t>
            </a:r>
            <a:r>
              <a:rPr lang="pl-PL" sz="1200" dirty="0" smtClean="0">
                <a:latin typeface="Verdana" pitchFamily="34" charset="0"/>
              </a:rPr>
              <a:t>realizowane w </a:t>
            </a:r>
            <a:r>
              <a:rPr lang="pl-PL" sz="1200" dirty="0" smtClean="0">
                <a:latin typeface="Verdana" pitchFamily="34" charset="0"/>
              </a:rPr>
              <a:t>oparciu o </a:t>
            </a:r>
            <a:r>
              <a:rPr lang="pl-PL" sz="1200" dirty="0" smtClean="0">
                <a:latin typeface="Verdana" pitchFamily="34" charset="0"/>
              </a:rPr>
              <a:t>workflow przy wykorzystaniu oprogramowania pozwalającego na określenie jakie role w przetwarzaniu dokumentów pełnią osoby uczestniczące w wykonywaniu danej czynności oraz jakie są stany pośrednie dokumentów. Cały proces obiegu dokumentacji może odbywać się drogą elektroniczną zarówno po stronie zleceniobiorcy jak </a:t>
            </a:r>
            <a:r>
              <a:rPr lang="pl-PL" sz="1200" dirty="0" smtClean="0">
                <a:latin typeface="Verdana" pitchFamily="34" charset="0"/>
              </a:rPr>
              <a:t>i </a:t>
            </a:r>
            <a:r>
              <a:rPr lang="pl-PL" sz="1200" dirty="0" smtClean="0">
                <a:latin typeface="Verdana" pitchFamily="34" charset="0"/>
              </a:rPr>
              <a:t>zleceniodawcy. Papierowa dokumentacja jest archiwizowana w </a:t>
            </a:r>
            <a:r>
              <a:rPr lang="pl-PL" sz="1200" dirty="0" smtClean="0">
                <a:latin typeface="Verdana" pitchFamily="34" charset="0"/>
              </a:rPr>
              <a:t>ustalonym </a:t>
            </a:r>
            <a:r>
              <a:rPr lang="pl-PL" sz="1200" dirty="0" smtClean="0">
                <a:latin typeface="Verdana" pitchFamily="34" charset="0"/>
              </a:rPr>
              <a:t>miejscu. </a:t>
            </a:r>
            <a:endParaRPr lang="pl-PL" sz="1200" b="1" dirty="0">
              <a:latin typeface="Verdana" pitchFamily="34" charset="0"/>
            </a:endParaRPr>
          </a:p>
        </p:txBody>
      </p:sp>
      <p:sp>
        <p:nvSpPr>
          <p:cNvPr id="6148" name="Strzałka w prawo 5"/>
          <p:cNvSpPr>
            <a:spLocks noChangeArrowheads="1"/>
          </p:cNvSpPr>
          <p:nvPr/>
        </p:nvSpPr>
        <p:spPr bwMode="auto">
          <a:xfrm>
            <a:off x="0" y="2571744"/>
            <a:ext cx="9144000" cy="4102102"/>
          </a:xfrm>
          <a:prstGeom prst="rightArrow">
            <a:avLst>
              <a:gd name="adj1" fmla="val 49981"/>
              <a:gd name="adj2" fmla="val 43044"/>
            </a:avLst>
          </a:prstGeom>
          <a:solidFill>
            <a:srgbClr val="CDE0E8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 dirty="0">
              <a:latin typeface="Lucida Sans Unicode" pitchFamily="34" charset="0"/>
            </a:endParaRPr>
          </a:p>
        </p:txBody>
      </p:sp>
      <p:sp>
        <p:nvSpPr>
          <p:cNvPr id="10" name="Dowolny kształt 8"/>
          <p:cNvSpPr>
            <a:spLocks noChangeArrowheads="1"/>
          </p:cNvSpPr>
          <p:nvPr/>
        </p:nvSpPr>
        <p:spPr bwMode="auto">
          <a:xfrm>
            <a:off x="214282" y="3857628"/>
            <a:ext cx="1643074" cy="1584325"/>
          </a:xfrm>
          <a:custGeom>
            <a:avLst/>
            <a:gdLst>
              <a:gd name="T0" fmla="*/ 0 w 1073741"/>
              <a:gd name="T1" fmla="*/ 289822 h 1479212"/>
              <a:gd name="T2" fmla="*/ 183891 w 1073741"/>
              <a:gd name="T3" fmla="*/ 84887 h 1479212"/>
              <a:gd name="T4" fmla="*/ 627852 w 1073741"/>
              <a:gd name="T5" fmla="*/ 0 h 1479212"/>
              <a:gd name="T6" fmla="*/ 3139185 w 1073741"/>
              <a:gd name="T7" fmla="*/ 0 h 1479212"/>
              <a:gd name="T8" fmla="*/ 3583141 w 1073741"/>
              <a:gd name="T9" fmla="*/ 84887 h 1479212"/>
              <a:gd name="T10" fmla="*/ 3767036 w 1073741"/>
              <a:gd name="T11" fmla="*/ 289822 h 1479212"/>
              <a:gd name="T12" fmla="*/ 3767036 w 1073741"/>
              <a:gd name="T13" fmla="*/ 2105734 h 1479212"/>
              <a:gd name="T14" fmla="*/ 3583141 w 1073741"/>
              <a:gd name="T15" fmla="*/ 2310669 h 1479212"/>
              <a:gd name="T16" fmla="*/ 3139185 w 1073741"/>
              <a:gd name="T17" fmla="*/ 2395557 h 1479212"/>
              <a:gd name="T18" fmla="*/ 627852 w 1073741"/>
              <a:gd name="T19" fmla="*/ 2395557 h 1479212"/>
              <a:gd name="T20" fmla="*/ 183891 w 1073741"/>
              <a:gd name="T21" fmla="*/ 2310669 h 1479212"/>
              <a:gd name="T22" fmla="*/ 0 w 1073741"/>
              <a:gd name="T23" fmla="*/ 2105734 h 1479212"/>
              <a:gd name="T24" fmla="*/ 0 w 1073741"/>
              <a:gd name="T25" fmla="*/ 289822 h 147921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073741"/>
              <a:gd name="T40" fmla="*/ 0 h 1479212"/>
              <a:gd name="T41" fmla="*/ 1073741 w 1073741"/>
              <a:gd name="T42" fmla="*/ 1479212 h 147921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073741" h="1479212">
                <a:moveTo>
                  <a:pt x="0" y="178960"/>
                </a:moveTo>
                <a:cubicBezTo>
                  <a:pt x="0" y="131497"/>
                  <a:pt x="18855" y="85978"/>
                  <a:pt x="52416" y="52416"/>
                </a:cubicBezTo>
                <a:cubicBezTo>
                  <a:pt x="85978" y="18855"/>
                  <a:pt x="131497" y="0"/>
                  <a:pt x="178960" y="0"/>
                </a:cubicBezTo>
                <a:lnTo>
                  <a:pt x="894781" y="0"/>
                </a:lnTo>
                <a:cubicBezTo>
                  <a:pt x="942244" y="0"/>
                  <a:pt x="987763" y="18855"/>
                  <a:pt x="1021325" y="52416"/>
                </a:cubicBezTo>
                <a:cubicBezTo>
                  <a:pt x="1054886" y="85978"/>
                  <a:pt x="1073741" y="131497"/>
                  <a:pt x="1073741" y="178960"/>
                </a:cubicBezTo>
                <a:lnTo>
                  <a:pt x="1073741" y="1300252"/>
                </a:lnTo>
                <a:cubicBezTo>
                  <a:pt x="1073741" y="1347715"/>
                  <a:pt x="1054886" y="1393234"/>
                  <a:pt x="1021325" y="1426796"/>
                </a:cubicBezTo>
                <a:cubicBezTo>
                  <a:pt x="987763" y="1460358"/>
                  <a:pt x="942244" y="1479212"/>
                  <a:pt x="894781" y="1479212"/>
                </a:cubicBezTo>
                <a:lnTo>
                  <a:pt x="178960" y="1479212"/>
                </a:lnTo>
                <a:cubicBezTo>
                  <a:pt x="131497" y="1479212"/>
                  <a:pt x="85978" y="1460357"/>
                  <a:pt x="52416" y="1426796"/>
                </a:cubicBezTo>
                <a:cubicBezTo>
                  <a:pt x="18855" y="1393234"/>
                  <a:pt x="0" y="1347715"/>
                  <a:pt x="0" y="1300252"/>
                </a:cubicBezTo>
                <a:lnTo>
                  <a:pt x="0" y="178960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79086" tIns="79086" rIns="79086" bIns="79086" anchor="ctr"/>
          <a:lstStyle/>
          <a:p>
            <a:pPr algn="ctr" defTabSz="533400">
              <a:lnSpc>
                <a:spcPct val="90000"/>
              </a:lnSpc>
              <a:spcAft>
                <a:spcPct val="35000"/>
              </a:spcAft>
            </a:pPr>
            <a:r>
              <a:rPr lang="pl-PL" sz="1400" dirty="0" smtClean="0">
                <a:solidFill>
                  <a:srgbClr val="000000"/>
                </a:solidFill>
                <a:latin typeface="Verdana" pitchFamily="34" charset="0"/>
              </a:rPr>
              <a:t>Wpływ i odbiór korespondencji z wyznaczonego miejsca</a:t>
            </a:r>
            <a:endParaRPr lang="pl-PL" sz="1400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1" name="Dowolny kształt 9"/>
          <p:cNvSpPr/>
          <p:nvPr/>
        </p:nvSpPr>
        <p:spPr>
          <a:xfrm>
            <a:off x="3643306" y="3857628"/>
            <a:ext cx="1584325" cy="1584325"/>
          </a:xfrm>
          <a:custGeom>
            <a:avLst/>
            <a:gdLst>
              <a:gd name="connsiteX0" fmla="*/ 0 w 892968"/>
              <a:gd name="connsiteY0" fmla="*/ 148831 h 1983204"/>
              <a:gd name="connsiteX1" fmla="*/ 43592 w 892968"/>
              <a:gd name="connsiteY1" fmla="*/ 43592 h 1983204"/>
              <a:gd name="connsiteX2" fmla="*/ 148832 w 892968"/>
              <a:gd name="connsiteY2" fmla="*/ 1 h 1983204"/>
              <a:gd name="connsiteX3" fmla="*/ 744137 w 892968"/>
              <a:gd name="connsiteY3" fmla="*/ 0 h 1983204"/>
              <a:gd name="connsiteX4" fmla="*/ 849376 w 892968"/>
              <a:gd name="connsiteY4" fmla="*/ 43592 h 1983204"/>
              <a:gd name="connsiteX5" fmla="*/ 892967 w 892968"/>
              <a:gd name="connsiteY5" fmla="*/ 148832 h 1983204"/>
              <a:gd name="connsiteX6" fmla="*/ 892968 w 892968"/>
              <a:gd name="connsiteY6" fmla="*/ 1834373 h 1983204"/>
              <a:gd name="connsiteX7" fmla="*/ 849376 w 892968"/>
              <a:gd name="connsiteY7" fmla="*/ 1939612 h 1983204"/>
              <a:gd name="connsiteX8" fmla="*/ 744137 w 892968"/>
              <a:gd name="connsiteY8" fmla="*/ 1983204 h 1983204"/>
              <a:gd name="connsiteX9" fmla="*/ 148831 w 892968"/>
              <a:gd name="connsiteY9" fmla="*/ 1983204 h 1983204"/>
              <a:gd name="connsiteX10" fmla="*/ 43592 w 892968"/>
              <a:gd name="connsiteY10" fmla="*/ 1939612 h 1983204"/>
              <a:gd name="connsiteX11" fmla="*/ 1 w 892968"/>
              <a:gd name="connsiteY11" fmla="*/ 1834373 h 1983204"/>
              <a:gd name="connsiteX12" fmla="*/ 0 w 892968"/>
              <a:gd name="connsiteY12" fmla="*/ 148831 h 198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968" h="1983204">
                <a:moveTo>
                  <a:pt x="0" y="148831"/>
                </a:moveTo>
                <a:cubicBezTo>
                  <a:pt x="0" y="109359"/>
                  <a:pt x="15680" y="71503"/>
                  <a:pt x="43592" y="43592"/>
                </a:cubicBezTo>
                <a:cubicBezTo>
                  <a:pt x="71503" y="15681"/>
                  <a:pt x="109359" y="0"/>
                  <a:pt x="148832" y="1"/>
                </a:cubicBezTo>
                <a:lnTo>
                  <a:pt x="744137" y="0"/>
                </a:lnTo>
                <a:cubicBezTo>
                  <a:pt x="783609" y="0"/>
                  <a:pt x="821465" y="15680"/>
                  <a:pt x="849376" y="43592"/>
                </a:cubicBezTo>
                <a:cubicBezTo>
                  <a:pt x="877287" y="71503"/>
                  <a:pt x="892968" y="109359"/>
                  <a:pt x="892967" y="148832"/>
                </a:cubicBezTo>
                <a:cubicBezTo>
                  <a:pt x="892967" y="710679"/>
                  <a:pt x="892968" y="1272526"/>
                  <a:pt x="892968" y="1834373"/>
                </a:cubicBezTo>
                <a:cubicBezTo>
                  <a:pt x="892968" y="1873845"/>
                  <a:pt x="877288" y="1911701"/>
                  <a:pt x="849376" y="1939612"/>
                </a:cubicBezTo>
                <a:cubicBezTo>
                  <a:pt x="821465" y="1967523"/>
                  <a:pt x="783609" y="1983204"/>
                  <a:pt x="744137" y="1983204"/>
                </a:cubicBezTo>
                <a:lnTo>
                  <a:pt x="148831" y="1983204"/>
                </a:lnTo>
                <a:cubicBezTo>
                  <a:pt x="109359" y="1983204"/>
                  <a:pt x="71503" y="1967524"/>
                  <a:pt x="43592" y="1939612"/>
                </a:cubicBezTo>
                <a:cubicBezTo>
                  <a:pt x="15681" y="1911701"/>
                  <a:pt x="0" y="1873845"/>
                  <a:pt x="1" y="1834373"/>
                </a:cubicBezTo>
                <a:cubicBezTo>
                  <a:pt x="1" y="1272526"/>
                  <a:pt x="0" y="710678"/>
                  <a:pt x="0" y="148831"/>
                </a:cubicBezTo>
                <a:close/>
              </a:path>
            </a:pathLst>
          </a:custGeo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9311" tIns="89311" rIns="89311" bIns="89311" anchor="ctr"/>
          <a:lstStyle/>
          <a:p>
            <a:pPr algn="ctr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pl-PL" sz="1400" dirty="0" smtClean="0">
                <a:solidFill>
                  <a:schemeClr val="tx1"/>
                </a:solidFill>
                <a:latin typeface="Verdana" pitchFamily="34" charset="0"/>
              </a:rPr>
              <a:t>Dekretacja na odpowiednie grupy docelowe</a:t>
            </a:r>
            <a:endParaRPr lang="pl-PL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2" name="Dowolny kształt 10"/>
          <p:cNvSpPr/>
          <p:nvPr/>
        </p:nvSpPr>
        <p:spPr>
          <a:xfrm>
            <a:off x="1928794" y="3857628"/>
            <a:ext cx="1643074" cy="1584325"/>
          </a:xfrm>
          <a:custGeom>
            <a:avLst/>
            <a:gdLst>
              <a:gd name="connsiteX0" fmla="*/ 0 w 1170137"/>
              <a:gd name="connsiteY0" fmla="*/ 195027 h 1983204"/>
              <a:gd name="connsiteX1" fmla="*/ 57122 w 1170137"/>
              <a:gd name="connsiteY1" fmla="*/ 57122 h 1983204"/>
              <a:gd name="connsiteX2" fmla="*/ 195027 w 1170137"/>
              <a:gd name="connsiteY2" fmla="*/ 0 h 1983204"/>
              <a:gd name="connsiteX3" fmla="*/ 975110 w 1170137"/>
              <a:gd name="connsiteY3" fmla="*/ 0 h 1983204"/>
              <a:gd name="connsiteX4" fmla="*/ 1113015 w 1170137"/>
              <a:gd name="connsiteY4" fmla="*/ 57122 h 1983204"/>
              <a:gd name="connsiteX5" fmla="*/ 1170137 w 1170137"/>
              <a:gd name="connsiteY5" fmla="*/ 195027 h 1983204"/>
              <a:gd name="connsiteX6" fmla="*/ 1170137 w 1170137"/>
              <a:gd name="connsiteY6" fmla="*/ 1788177 h 1983204"/>
              <a:gd name="connsiteX7" fmla="*/ 1113015 w 1170137"/>
              <a:gd name="connsiteY7" fmla="*/ 1926082 h 1983204"/>
              <a:gd name="connsiteX8" fmla="*/ 975110 w 1170137"/>
              <a:gd name="connsiteY8" fmla="*/ 1983204 h 1983204"/>
              <a:gd name="connsiteX9" fmla="*/ 195027 w 1170137"/>
              <a:gd name="connsiteY9" fmla="*/ 1983204 h 1983204"/>
              <a:gd name="connsiteX10" fmla="*/ 57122 w 1170137"/>
              <a:gd name="connsiteY10" fmla="*/ 1926082 h 1983204"/>
              <a:gd name="connsiteX11" fmla="*/ 0 w 1170137"/>
              <a:gd name="connsiteY11" fmla="*/ 1788177 h 1983204"/>
              <a:gd name="connsiteX12" fmla="*/ 0 w 1170137"/>
              <a:gd name="connsiteY12" fmla="*/ 195027 h 198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0137" h="1983204">
                <a:moveTo>
                  <a:pt x="0" y="195027"/>
                </a:moveTo>
                <a:cubicBezTo>
                  <a:pt x="0" y="143303"/>
                  <a:pt x="20548" y="93697"/>
                  <a:pt x="57122" y="57122"/>
                </a:cubicBezTo>
                <a:cubicBezTo>
                  <a:pt x="93697" y="20547"/>
                  <a:pt x="143303" y="0"/>
                  <a:pt x="195027" y="0"/>
                </a:cubicBezTo>
                <a:lnTo>
                  <a:pt x="975110" y="0"/>
                </a:lnTo>
                <a:cubicBezTo>
                  <a:pt x="1026834" y="0"/>
                  <a:pt x="1076440" y="20548"/>
                  <a:pt x="1113015" y="57122"/>
                </a:cubicBezTo>
                <a:cubicBezTo>
                  <a:pt x="1149590" y="93697"/>
                  <a:pt x="1170137" y="143303"/>
                  <a:pt x="1170137" y="195027"/>
                </a:cubicBezTo>
                <a:lnTo>
                  <a:pt x="1170137" y="1788177"/>
                </a:lnTo>
                <a:cubicBezTo>
                  <a:pt x="1170137" y="1839901"/>
                  <a:pt x="1149590" y="1889507"/>
                  <a:pt x="1113015" y="1926082"/>
                </a:cubicBezTo>
                <a:cubicBezTo>
                  <a:pt x="1076440" y="1962657"/>
                  <a:pt x="1026834" y="1983204"/>
                  <a:pt x="975110" y="1983204"/>
                </a:cubicBezTo>
                <a:lnTo>
                  <a:pt x="195027" y="1983204"/>
                </a:lnTo>
                <a:cubicBezTo>
                  <a:pt x="143303" y="1983204"/>
                  <a:pt x="93697" y="1962656"/>
                  <a:pt x="57122" y="1926082"/>
                </a:cubicBezTo>
                <a:cubicBezTo>
                  <a:pt x="20547" y="1889507"/>
                  <a:pt x="0" y="1839901"/>
                  <a:pt x="0" y="1788177"/>
                </a:cubicBezTo>
                <a:lnTo>
                  <a:pt x="0" y="195027"/>
                </a:lnTo>
                <a:close/>
              </a:path>
            </a:pathLst>
          </a:custGeo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83791" tIns="83791" rIns="83791" bIns="83791" anchor="ctr"/>
          <a:lstStyle/>
          <a:p>
            <a:pPr algn="ctr" defTabSz="31115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pl-PL" sz="1400" dirty="0" smtClean="0">
                <a:solidFill>
                  <a:schemeClr val="tx1"/>
                </a:solidFill>
                <a:latin typeface="Verdana" pitchFamily="34" charset="0"/>
              </a:rPr>
              <a:t>Elektroniczna rejestracja z wykorzystaniem OCR</a:t>
            </a:r>
            <a:endParaRPr lang="pl-PL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14" name="Dowolny kształt 9"/>
          <p:cNvSpPr>
            <a:spLocks noChangeArrowheads="1"/>
          </p:cNvSpPr>
          <p:nvPr/>
        </p:nvSpPr>
        <p:spPr bwMode="auto">
          <a:xfrm>
            <a:off x="5429256" y="3071810"/>
            <a:ext cx="792162" cy="3071834"/>
          </a:xfrm>
          <a:custGeom>
            <a:avLst/>
            <a:gdLst>
              <a:gd name="T0" fmla="*/ 0 w 892968"/>
              <a:gd name="T1" fmla="*/ 125194 h 1983204"/>
              <a:gd name="T2" fmla="*/ 67246 w 892968"/>
              <a:gd name="T3" fmla="*/ 36669 h 1983204"/>
              <a:gd name="T4" fmla="*/ 229589 w 892968"/>
              <a:gd name="T5" fmla="*/ 1 h 1983204"/>
              <a:gd name="T6" fmla="*/ 1147911 w 892968"/>
              <a:gd name="T7" fmla="*/ 0 h 1983204"/>
              <a:gd name="T8" fmla="*/ 1310253 w 892968"/>
              <a:gd name="T9" fmla="*/ 36669 h 1983204"/>
              <a:gd name="T10" fmla="*/ 1377496 w 892968"/>
              <a:gd name="T11" fmla="*/ 125194 h 1983204"/>
              <a:gd name="T12" fmla="*/ 1377498 w 892968"/>
              <a:gd name="T13" fmla="*/ 1543035 h 1983204"/>
              <a:gd name="T14" fmla="*/ 1310253 w 892968"/>
              <a:gd name="T15" fmla="*/ 1631560 h 1983204"/>
              <a:gd name="T16" fmla="*/ 1147911 w 892968"/>
              <a:gd name="T17" fmla="*/ 1668229 h 1983204"/>
              <a:gd name="T18" fmla="*/ 229588 w 892968"/>
              <a:gd name="T19" fmla="*/ 1668229 h 1983204"/>
              <a:gd name="T20" fmla="*/ 67246 w 892968"/>
              <a:gd name="T21" fmla="*/ 1631560 h 1983204"/>
              <a:gd name="T22" fmla="*/ 2 w 892968"/>
              <a:gd name="T23" fmla="*/ 1543035 h 1983204"/>
              <a:gd name="T24" fmla="*/ 0 w 892968"/>
              <a:gd name="T25" fmla="*/ 125194 h 198320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92968"/>
              <a:gd name="T40" fmla="*/ 0 h 1983204"/>
              <a:gd name="T41" fmla="*/ 892968 w 892968"/>
              <a:gd name="T42" fmla="*/ 1983204 h 198320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92968" h="1983204">
                <a:moveTo>
                  <a:pt x="0" y="148831"/>
                </a:moveTo>
                <a:cubicBezTo>
                  <a:pt x="0" y="109359"/>
                  <a:pt x="15680" y="71503"/>
                  <a:pt x="43592" y="43592"/>
                </a:cubicBezTo>
                <a:cubicBezTo>
                  <a:pt x="71503" y="15681"/>
                  <a:pt x="109359" y="0"/>
                  <a:pt x="148832" y="1"/>
                </a:cubicBezTo>
                <a:lnTo>
                  <a:pt x="744137" y="0"/>
                </a:lnTo>
                <a:cubicBezTo>
                  <a:pt x="783609" y="0"/>
                  <a:pt x="821465" y="15680"/>
                  <a:pt x="849376" y="43592"/>
                </a:cubicBezTo>
                <a:cubicBezTo>
                  <a:pt x="877287" y="71503"/>
                  <a:pt x="892968" y="109359"/>
                  <a:pt x="892967" y="148832"/>
                </a:cubicBezTo>
                <a:cubicBezTo>
                  <a:pt x="892967" y="710679"/>
                  <a:pt x="892968" y="1272526"/>
                  <a:pt x="892968" y="1834373"/>
                </a:cubicBezTo>
                <a:cubicBezTo>
                  <a:pt x="892968" y="1873845"/>
                  <a:pt x="877288" y="1911701"/>
                  <a:pt x="849376" y="1939612"/>
                </a:cubicBezTo>
                <a:cubicBezTo>
                  <a:pt x="821465" y="1967523"/>
                  <a:pt x="783609" y="1983204"/>
                  <a:pt x="744137" y="1983204"/>
                </a:cubicBezTo>
                <a:lnTo>
                  <a:pt x="148831" y="1983204"/>
                </a:lnTo>
                <a:cubicBezTo>
                  <a:pt x="109359" y="1983204"/>
                  <a:pt x="71503" y="1967524"/>
                  <a:pt x="43592" y="1939612"/>
                </a:cubicBezTo>
                <a:cubicBezTo>
                  <a:pt x="15681" y="1911701"/>
                  <a:pt x="0" y="1873845"/>
                  <a:pt x="1" y="1834373"/>
                </a:cubicBezTo>
                <a:cubicBezTo>
                  <a:pt x="1" y="1272526"/>
                  <a:pt x="0" y="710678"/>
                  <a:pt x="0" y="14883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54991" cmpd="thickThin" algn="ctr">
            <a:solidFill>
              <a:srgbClr val="FFFFFF"/>
            </a:solidFill>
            <a:miter lim="800000"/>
            <a:headEnd/>
            <a:tailEnd/>
          </a:ln>
        </p:spPr>
        <p:txBody>
          <a:bodyPr vert="wordArtVert" lIns="89311" tIns="89311" rIns="89311" bIns="89311" anchor="ctr"/>
          <a:lstStyle/>
          <a:p>
            <a:pPr algn="ctr" defTabSz="5334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b="1" spc="-300" dirty="0" smtClean="0">
                <a:latin typeface="Verdana" pitchFamily="34" charset="0"/>
              </a:rPr>
              <a:t>DOSTARCZENIE  DO ZLECENIODAWCY</a:t>
            </a:r>
            <a:endParaRPr lang="pl-PL" sz="1400" b="1" spc="-300" dirty="0">
              <a:latin typeface="Verdana" pitchFamily="34" charset="0"/>
            </a:endParaRP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7548691" y="6488668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latin typeface="Calibri" pitchFamily="34" charset="0"/>
              </a:rPr>
              <a:t>Mailsolus 2013</a:t>
            </a:r>
            <a:endParaRPr lang="pl-PL" altLang="pl-PL" sz="1800" dirty="0">
              <a:latin typeface="Calibri" pitchFamily="34" charset="0"/>
            </a:endParaRPr>
          </a:p>
        </p:txBody>
      </p:sp>
      <p:pic>
        <p:nvPicPr>
          <p:cNvPr id="18" name="Obraz 17" descr="logo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0"/>
            <a:ext cx="3194030" cy="1071546"/>
          </a:xfrm>
          <a:prstGeom prst="rect">
            <a:avLst/>
          </a:prstGeom>
        </p:spPr>
      </p:pic>
      <p:sp>
        <p:nvSpPr>
          <p:cNvPr id="23" name="Dowolny kształt 9"/>
          <p:cNvSpPr/>
          <p:nvPr/>
        </p:nvSpPr>
        <p:spPr>
          <a:xfrm>
            <a:off x="7286644" y="3857628"/>
            <a:ext cx="1571636" cy="1584325"/>
          </a:xfrm>
          <a:custGeom>
            <a:avLst/>
            <a:gdLst>
              <a:gd name="connsiteX0" fmla="*/ 0 w 892968"/>
              <a:gd name="connsiteY0" fmla="*/ 148831 h 1983204"/>
              <a:gd name="connsiteX1" fmla="*/ 43592 w 892968"/>
              <a:gd name="connsiteY1" fmla="*/ 43592 h 1983204"/>
              <a:gd name="connsiteX2" fmla="*/ 148832 w 892968"/>
              <a:gd name="connsiteY2" fmla="*/ 1 h 1983204"/>
              <a:gd name="connsiteX3" fmla="*/ 744137 w 892968"/>
              <a:gd name="connsiteY3" fmla="*/ 0 h 1983204"/>
              <a:gd name="connsiteX4" fmla="*/ 849376 w 892968"/>
              <a:gd name="connsiteY4" fmla="*/ 43592 h 1983204"/>
              <a:gd name="connsiteX5" fmla="*/ 892967 w 892968"/>
              <a:gd name="connsiteY5" fmla="*/ 148832 h 1983204"/>
              <a:gd name="connsiteX6" fmla="*/ 892968 w 892968"/>
              <a:gd name="connsiteY6" fmla="*/ 1834373 h 1983204"/>
              <a:gd name="connsiteX7" fmla="*/ 849376 w 892968"/>
              <a:gd name="connsiteY7" fmla="*/ 1939612 h 1983204"/>
              <a:gd name="connsiteX8" fmla="*/ 744137 w 892968"/>
              <a:gd name="connsiteY8" fmla="*/ 1983204 h 1983204"/>
              <a:gd name="connsiteX9" fmla="*/ 148831 w 892968"/>
              <a:gd name="connsiteY9" fmla="*/ 1983204 h 1983204"/>
              <a:gd name="connsiteX10" fmla="*/ 43592 w 892968"/>
              <a:gd name="connsiteY10" fmla="*/ 1939612 h 1983204"/>
              <a:gd name="connsiteX11" fmla="*/ 1 w 892968"/>
              <a:gd name="connsiteY11" fmla="*/ 1834373 h 1983204"/>
              <a:gd name="connsiteX12" fmla="*/ 0 w 892968"/>
              <a:gd name="connsiteY12" fmla="*/ 148831 h 198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2968" h="1983204">
                <a:moveTo>
                  <a:pt x="0" y="148831"/>
                </a:moveTo>
                <a:cubicBezTo>
                  <a:pt x="0" y="109359"/>
                  <a:pt x="15680" y="71503"/>
                  <a:pt x="43592" y="43592"/>
                </a:cubicBezTo>
                <a:cubicBezTo>
                  <a:pt x="71503" y="15681"/>
                  <a:pt x="109359" y="0"/>
                  <a:pt x="148832" y="1"/>
                </a:cubicBezTo>
                <a:lnTo>
                  <a:pt x="744137" y="0"/>
                </a:lnTo>
                <a:cubicBezTo>
                  <a:pt x="783609" y="0"/>
                  <a:pt x="821465" y="15680"/>
                  <a:pt x="849376" y="43592"/>
                </a:cubicBezTo>
                <a:cubicBezTo>
                  <a:pt x="877287" y="71503"/>
                  <a:pt x="892968" y="109359"/>
                  <a:pt x="892967" y="148832"/>
                </a:cubicBezTo>
                <a:cubicBezTo>
                  <a:pt x="892967" y="710679"/>
                  <a:pt x="892968" y="1272526"/>
                  <a:pt x="892968" y="1834373"/>
                </a:cubicBezTo>
                <a:cubicBezTo>
                  <a:pt x="892968" y="1873845"/>
                  <a:pt x="877288" y="1911701"/>
                  <a:pt x="849376" y="1939612"/>
                </a:cubicBezTo>
                <a:cubicBezTo>
                  <a:pt x="821465" y="1967523"/>
                  <a:pt x="783609" y="1983204"/>
                  <a:pt x="744137" y="1983204"/>
                </a:cubicBezTo>
                <a:lnTo>
                  <a:pt x="148831" y="1983204"/>
                </a:lnTo>
                <a:cubicBezTo>
                  <a:pt x="109359" y="1983204"/>
                  <a:pt x="71503" y="1967524"/>
                  <a:pt x="43592" y="1939612"/>
                </a:cubicBezTo>
                <a:cubicBezTo>
                  <a:pt x="15681" y="1911701"/>
                  <a:pt x="0" y="1873845"/>
                  <a:pt x="1" y="1834373"/>
                </a:cubicBezTo>
                <a:cubicBezTo>
                  <a:pt x="1" y="1272526"/>
                  <a:pt x="0" y="710678"/>
                  <a:pt x="0" y="148831"/>
                </a:cubicBezTo>
                <a:close/>
              </a:path>
            </a:pathLst>
          </a:custGeom>
          <a:solidFill>
            <a:schemeClr val="accent5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89311" tIns="89311" rIns="89311" bIns="89311" anchor="ctr"/>
          <a:lstStyle/>
          <a:p>
            <a:pPr algn="ctr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pl-PL" sz="1400" dirty="0" smtClean="0">
                <a:solidFill>
                  <a:schemeClr val="tx1"/>
                </a:solidFill>
                <a:latin typeface="Verdana" pitchFamily="34" charset="0"/>
              </a:rPr>
              <a:t>Wysyłka korespondencji do klienta</a:t>
            </a:r>
            <a:endParaRPr lang="pl-PL" sz="1400" dirty="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5357818" y="3000372"/>
            <a:ext cx="1785950" cy="321471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5" name="Prostokąt zaokrąglony 24"/>
          <p:cNvSpPr/>
          <p:nvPr/>
        </p:nvSpPr>
        <p:spPr>
          <a:xfrm>
            <a:off x="142844" y="3786190"/>
            <a:ext cx="5143536" cy="1714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6" name="Prostokąt zaokrąglony 25"/>
          <p:cNvSpPr/>
          <p:nvPr/>
        </p:nvSpPr>
        <p:spPr>
          <a:xfrm>
            <a:off x="7215206" y="3786190"/>
            <a:ext cx="1714512" cy="17145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7" name="Dowolny kształt 9"/>
          <p:cNvSpPr>
            <a:spLocks noChangeArrowheads="1"/>
          </p:cNvSpPr>
          <p:nvPr/>
        </p:nvSpPr>
        <p:spPr bwMode="auto">
          <a:xfrm>
            <a:off x="6286512" y="3071810"/>
            <a:ext cx="792162" cy="3071834"/>
          </a:xfrm>
          <a:custGeom>
            <a:avLst/>
            <a:gdLst>
              <a:gd name="T0" fmla="*/ 0 w 892968"/>
              <a:gd name="T1" fmla="*/ 125194 h 1983204"/>
              <a:gd name="T2" fmla="*/ 67246 w 892968"/>
              <a:gd name="T3" fmla="*/ 36669 h 1983204"/>
              <a:gd name="T4" fmla="*/ 229589 w 892968"/>
              <a:gd name="T5" fmla="*/ 1 h 1983204"/>
              <a:gd name="T6" fmla="*/ 1147911 w 892968"/>
              <a:gd name="T7" fmla="*/ 0 h 1983204"/>
              <a:gd name="T8" fmla="*/ 1310253 w 892968"/>
              <a:gd name="T9" fmla="*/ 36669 h 1983204"/>
              <a:gd name="T10" fmla="*/ 1377496 w 892968"/>
              <a:gd name="T11" fmla="*/ 125194 h 1983204"/>
              <a:gd name="T12" fmla="*/ 1377498 w 892968"/>
              <a:gd name="T13" fmla="*/ 1543035 h 1983204"/>
              <a:gd name="T14" fmla="*/ 1310253 w 892968"/>
              <a:gd name="T15" fmla="*/ 1631560 h 1983204"/>
              <a:gd name="T16" fmla="*/ 1147911 w 892968"/>
              <a:gd name="T17" fmla="*/ 1668229 h 1983204"/>
              <a:gd name="T18" fmla="*/ 229588 w 892968"/>
              <a:gd name="T19" fmla="*/ 1668229 h 1983204"/>
              <a:gd name="T20" fmla="*/ 67246 w 892968"/>
              <a:gd name="T21" fmla="*/ 1631560 h 1983204"/>
              <a:gd name="T22" fmla="*/ 2 w 892968"/>
              <a:gd name="T23" fmla="*/ 1543035 h 1983204"/>
              <a:gd name="T24" fmla="*/ 0 w 892968"/>
              <a:gd name="T25" fmla="*/ 125194 h 198320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92968"/>
              <a:gd name="T40" fmla="*/ 0 h 1983204"/>
              <a:gd name="T41" fmla="*/ 892968 w 892968"/>
              <a:gd name="T42" fmla="*/ 1983204 h 198320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92968" h="1983204">
                <a:moveTo>
                  <a:pt x="0" y="148831"/>
                </a:moveTo>
                <a:cubicBezTo>
                  <a:pt x="0" y="109359"/>
                  <a:pt x="15680" y="71503"/>
                  <a:pt x="43592" y="43592"/>
                </a:cubicBezTo>
                <a:cubicBezTo>
                  <a:pt x="71503" y="15681"/>
                  <a:pt x="109359" y="0"/>
                  <a:pt x="148832" y="1"/>
                </a:cubicBezTo>
                <a:lnTo>
                  <a:pt x="744137" y="0"/>
                </a:lnTo>
                <a:cubicBezTo>
                  <a:pt x="783609" y="0"/>
                  <a:pt x="821465" y="15680"/>
                  <a:pt x="849376" y="43592"/>
                </a:cubicBezTo>
                <a:cubicBezTo>
                  <a:pt x="877287" y="71503"/>
                  <a:pt x="892968" y="109359"/>
                  <a:pt x="892967" y="148832"/>
                </a:cubicBezTo>
                <a:cubicBezTo>
                  <a:pt x="892967" y="710679"/>
                  <a:pt x="892968" y="1272526"/>
                  <a:pt x="892968" y="1834373"/>
                </a:cubicBezTo>
                <a:cubicBezTo>
                  <a:pt x="892968" y="1873845"/>
                  <a:pt x="877288" y="1911701"/>
                  <a:pt x="849376" y="1939612"/>
                </a:cubicBezTo>
                <a:cubicBezTo>
                  <a:pt x="821465" y="1967523"/>
                  <a:pt x="783609" y="1983204"/>
                  <a:pt x="744137" y="1983204"/>
                </a:cubicBezTo>
                <a:lnTo>
                  <a:pt x="148831" y="1983204"/>
                </a:lnTo>
                <a:cubicBezTo>
                  <a:pt x="109359" y="1983204"/>
                  <a:pt x="71503" y="1967524"/>
                  <a:pt x="43592" y="1939612"/>
                </a:cubicBezTo>
                <a:cubicBezTo>
                  <a:pt x="15681" y="1911701"/>
                  <a:pt x="0" y="1873845"/>
                  <a:pt x="1" y="1834373"/>
                </a:cubicBezTo>
                <a:cubicBezTo>
                  <a:pt x="1" y="1272526"/>
                  <a:pt x="0" y="710678"/>
                  <a:pt x="0" y="148831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54991" cmpd="thickThin" algn="ctr">
            <a:solidFill>
              <a:srgbClr val="FFFFFF"/>
            </a:solidFill>
            <a:miter lim="800000"/>
            <a:headEnd/>
            <a:tailEnd/>
          </a:ln>
        </p:spPr>
        <p:txBody>
          <a:bodyPr vert="wordArtVert" lIns="89311" tIns="89311" rIns="89311" bIns="89311" anchor="ctr"/>
          <a:lstStyle/>
          <a:p>
            <a:pPr algn="ctr" defTabSz="533400" fontAlgn="auto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pl-PL" sz="1400" b="1" spc="-300" dirty="0" smtClean="0">
                <a:latin typeface="Verdana" pitchFamily="34" charset="0"/>
              </a:rPr>
              <a:t>PRZYGOTOWANIE  ODPOWIEDZI</a:t>
            </a:r>
            <a:endParaRPr lang="pl-PL" sz="1400" b="1" spc="-3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1142984"/>
            <a:ext cx="8675688" cy="544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/>
            <a:r>
              <a:rPr lang="pl-PL" sz="1200" b="1" dirty="0">
                <a:latin typeface="Verdana" pitchFamily="34" charset="0"/>
              </a:rPr>
              <a:t>Generowanie baz  odbiorców korespondencji według określonych założeń </a:t>
            </a:r>
            <a:r>
              <a:rPr lang="pl-PL" sz="1200" dirty="0">
                <a:latin typeface="Verdana" pitchFamily="34" charset="0"/>
              </a:rPr>
              <a:t> - możliwość bezpośredniego generowania danych z systemu IT Klienta lub tworzenie bazy danych do wysyłki na podstawie plików przesyłanych przez Klienta za pomocą chronionych łączy. </a:t>
            </a:r>
            <a:br>
              <a:rPr lang="pl-PL" sz="1200" dirty="0">
                <a:latin typeface="Verdana" pitchFamily="34" charset="0"/>
              </a:rPr>
            </a:br>
            <a:r>
              <a:rPr lang="pl-PL" sz="1200" dirty="0">
                <a:solidFill>
                  <a:srgbClr val="0000CC"/>
                </a:solidFill>
                <a:latin typeface="Verdana" pitchFamily="34" charset="0"/>
              </a:rPr>
              <a:t>– zapewnia brak konieczności implementacji kosztownych zmian w systemie IT Klienta.</a:t>
            </a:r>
          </a:p>
          <a:p>
            <a:pPr marL="742950" lvl="1" indent="-285750"/>
            <a:endParaRPr lang="pl-PL" sz="1200" b="1" dirty="0">
              <a:latin typeface="Verdana" pitchFamily="34" charset="0"/>
            </a:endParaRPr>
          </a:p>
          <a:p>
            <a:pPr marL="742950" lvl="1" indent="-285750"/>
            <a:r>
              <a:rPr lang="pl-PL" sz="1200" b="1" dirty="0">
                <a:latin typeface="Verdana" pitchFamily="34" charset="0"/>
              </a:rPr>
              <a:t>Implementacja wzorów korespondencji i personalizacja dokumentów do formatu PDF  - </a:t>
            </a:r>
            <a:r>
              <a:rPr lang="pl-PL" sz="1200" dirty="0">
                <a:latin typeface="Verdana" pitchFamily="34" charset="0"/>
              </a:rPr>
              <a:t>tworzenie wzorów korespondencji na podstawie wytycznych Klienta i pliku zawierającego spersonalizowane już wzory do wydruku masowego w formacie PDF. </a:t>
            </a:r>
            <a:br>
              <a:rPr lang="pl-PL" sz="1200" dirty="0">
                <a:latin typeface="Verdana" pitchFamily="34" charset="0"/>
              </a:rPr>
            </a:br>
            <a:r>
              <a:rPr lang="pl-PL" sz="1200" dirty="0">
                <a:solidFill>
                  <a:srgbClr val="0000CC"/>
                </a:solidFill>
                <a:latin typeface="Verdana" pitchFamily="34" charset="0"/>
              </a:rPr>
              <a:t>– zapewnia kontrolę nad treścią i danymi na wydrukach oraz maksymalne bezpieczeństwo wydruku poprawnych informacji danych </a:t>
            </a:r>
          </a:p>
          <a:p>
            <a:pPr marL="742950" lvl="1" indent="-285750"/>
            <a:endParaRPr lang="pl-PL" sz="1200" dirty="0">
              <a:solidFill>
                <a:schemeClr val="folHlink"/>
              </a:solidFill>
              <a:latin typeface="Verdana" pitchFamily="34" charset="0"/>
            </a:endParaRPr>
          </a:p>
          <a:p>
            <a:pPr marL="742950" lvl="1" indent="-285750"/>
            <a:r>
              <a:rPr lang="pl-PL" sz="1200" dirty="0">
                <a:latin typeface="Verdana" pitchFamily="34" charset="0"/>
              </a:rPr>
              <a:t> </a:t>
            </a:r>
            <a:r>
              <a:rPr lang="pl-PL" sz="1200" b="1" dirty="0">
                <a:latin typeface="Verdana" pitchFamily="34" charset="0"/>
              </a:rPr>
              <a:t>Podział dokumentów pomiędzy danych operatorów pocztowych  </a:t>
            </a:r>
            <a:br>
              <a:rPr lang="pl-PL" sz="1200" b="1" dirty="0">
                <a:latin typeface="Verdana" pitchFamily="34" charset="0"/>
              </a:rPr>
            </a:br>
            <a:r>
              <a:rPr lang="pl-PL" sz="1200" dirty="0">
                <a:solidFill>
                  <a:srgbClr val="0000CC"/>
                </a:solidFill>
                <a:latin typeface="Verdana" pitchFamily="34" charset="0"/>
              </a:rPr>
              <a:t>- zapewnia optymalizację kosztów wysyłki poprzez wybór najmniej kosztownej i najefektywniejszej opcji</a:t>
            </a:r>
          </a:p>
          <a:p>
            <a:pPr marL="742950" lvl="1" indent="-285750"/>
            <a:endParaRPr lang="pl-PL" sz="1200" b="1" dirty="0">
              <a:latin typeface="Verdana" pitchFamily="34" charset="0"/>
            </a:endParaRPr>
          </a:p>
          <a:p>
            <a:pPr marL="742950" lvl="1" indent="-285750"/>
            <a:r>
              <a:rPr lang="pl-PL" sz="1200" b="1" dirty="0">
                <a:latin typeface="Verdana" pitchFamily="34" charset="0"/>
              </a:rPr>
              <a:t>Wydruk  i wysyłka – </a:t>
            </a:r>
            <a:r>
              <a:rPr lang="pl-PL" sz="1200" dirty="0">
                <a:latin typeface="Verdana" pitchFamily="34" charset="0"/>
              </a:rPr>
              <a:t>druk i kopertowanie spersonalizowanej korespondencji na profesjonalnych urządzeniach drukarskich i przekazanie ich bezpośrednio operatorowi pocztowemu.</a:t>
            </a:r>
            <a:br>
              <a:rPr lang="pl-PL" sz="1200" dirty="0">
                <a:latin typeface="Verdana" pitchFamily="34" charset="0"/>
              </a:rPr>
            </a:br>
            <a:r>
              <a:rPr lang="pl-PL" sz="1200" dirty="0">
                <a:solidFill>
                  <a:srgbClr val="0000CC"/>
                </a:solidFill>
                <a:latin typeface="Verdana" pitchFamily="34" charset="0"/>
              </a:rPr>
              <a:t>- zapewnia oszczędność czasu i zasobów ludzkich koniecznych do realizacji wysyłki</a:t>
            </a:r>
          </a:p>
          <a:p>
            <a:pPr marL="742950" lvl="1" indent="-285750"/>
            <a:endParaRPr lang="pl-PL" sz="1200" dirty="0">
              <a:latin typeface="Verdana" pitchFamily="34" charset="0"/>
            </a:endParaRPr>
          </a:p>
          <a:p>
            <a:pPr marL="742950" lvl="1" indent="-285750"/>
            <a:r>
              <a:rPr lang="pl-PL" sz="1200" dirty="0">
                <a:latin typeface="Verdana" pitchFamily="34" charset="0"/>
              </a:rPr>
              <a:t> </a:t>
            </a:r>
            <a:r>
              <a:rPr lang="pl-PL" sz="1200" b="1" dirty="0">
                <a:latin typeface="Verdana" pitchFamily="34" charset="0"/>
              </a:rPr>
              <a:t>Kompleksowa obsługa zwrotów </a:t>
            </a:r>
            <a:r>
              <a:rPr lang="pl-PL" sz="1200" dirty="0">
                <a:latin typeface="Verdana" pitchFamily="34" charset="0"/>
              </a:rPr>
              <a:t>– rejestracja daty i przyczyny zwrotu.  </a:t>
            </a:r>
            <a:br>
              <a:rPr lang="pl-PL" sz="1200" dirty="0">
                <a:latin typeface="Verdana" pitchFamily="34" charset="0"/>
              </a:rPr>
            </a:br>
            <a:r>
              <a:rPr lang="pl-PL" sz="1200" dirty="0">
                <a:solidFill>
                  <a:srgbClr val="0000CC"/>
                </a:solidFill>
                <a:latin typeface="Verdana" pitchFamily="34" charset="0"/>
              </a:rPr>
              <a:t>-  pozwala na aktualizację danych adresatów mailingu oraz daje dodatkowe możliwości analizy skuteczności wysyłki masowej</a:t>
            </a:r>
          </a:p>
          <a:p>
            <a:pPr marL="742950" lvl="1" indent="-285750"/>
            <a:endParaRPr lang="pl-PL" sz="1200" dirty="0">
              <a:solidFill>
                <a:schemeClr val="folHlink"/>
              </a:solidFill>
              <a:latin typeface="Verdana" pitchFamily="34" charset="0"/>
            </a:endParaRPr>
          </a:p>
          <a:p>
            <a:pPr marL="742950" lvl="1" indent="-285750"/>
            <a:r>
              <a:rPr lang="pl-PL" sz="1200" b="1" dirty="0">
                <a:latin typeface="Verdana" pitchFamily="34" charset="0"/>
              </a:rPr>
              <a:t>Elektroniczna archiwizacja wysyłki </a:t>
            </a:r>
            <a:r>
              <a:rPr lang="pl-PL" sz="1200" dirty="0">
                <a:latin typeface="Verdana" pitchFamily="34" charset="0"/>
              </a:rPr>
              <a:t>– tworzone jest archiwum elektroniczne wysłanej korespondencji. </a:t>
            </a:r>
            <a:br>
              <a:rPr lang="pl-PL" sz="1200" dirty="0">
                <a:latin typeface="Verdana" pitchFamily="34" charset="0"/>
              </a:rPr>
            </a:br>
            <a:r>
              <a:rPr lang="pl-PL" sz="1200" dirty="0">
                <a:solidFill>
                  <a:srgbClr val="0000CC"/>
                </a:solidFill>
                <a:latin typeface="Verdana" pitchFamily="34" charset="0"/>
              </a:rPr>
              <a:t>- pozwala na natychmiastowe oddrukowanie kopii korespondencji wysłanej do adresata w dokładnie takiej formie i treści jaką otrzymał. </a:t>
            </a:r>
          </a:p>
          <a:p>
            <a:pPr marL="742950" lvl="1" indent="-285750" algn="just"/>
            <a:endParaRPr lang="pl-PL" sz="1200" dirty="0">
              <a:latin typeface="Verdana" pitchFamily="34" charset="0"/>
            </a:endParaRPr>
          </a:p>
          <a:p>
            <a:pPr marL="742950" lvl="1" indent="-285750" algn="just"/>
            <a:endParaRPr lang="pl-PL" sz="1200" b="1" dirty="0">
              <a:latin typeface="Verdana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548691" y="6488668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latin typeface="Calibri" pitchFamily="34" charset="0"/>
              </a:rPr>
              <a:t>Mailsolus 2013</a:t>
            </a:r>
            <a:endParaRPr lang="pl-PL" altLang="pl-PL" sz="1800" dirty="0">
              <a:latin typeface="Calibri" pitchFamily="34" charset="0"/>
            </a:endParaRPr>
          </a:p>
        </p:txBody>
      </p:sp>
      <p:pic>
        <p:nvPicPr>
          <p:cNvPr id="6" name="Obraz 5" descr="logo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0"/>
            <a:ext cx="319403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468313" y="1557338"/>
            <a:ext cx="8424862" cy="363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Char char="•"/>
            </a:pPr>
            <a:endParaRPr lang="pl-PL" sz="1600" b="1" dirty="0">
              <a:latin typeface="Verdana" pitchFamily="34" charset="0"/>
            </a:endParaRPr>
          </a:p>
          <a:p>
            <a:pPr algn="just"/>
            <a:r>
              <a:rPr lang="pl-PL" sz="1400" b="1" dirty="0">
                <a:latin typeface="Verdana" pitchFamily="34" charset="0"/>
              </a:rPr>
              <a:t>Główne korzyści zastosowania naszego rozwiązania </a:t>
            </a:r>
            <a:r>
              <a:rPr lang="pl-PL" sz="1400" dirty="0">
                <a:latin typeface="Verdana" pitchFamily="34" charset="0"/>
              </a:rPr>
              <a:t>:</a:t>
            </a:r>
          </a:p>
          <a:p>
            <a:pPr algn="just">
              <a:buFont typeface="Arial" charset="0"/>
              <a:buChar char="•"/>
            </a:pPr>
            <a:endParaRPr lang="pl-PL" sz="1400" dirty="0">
              <a:latin typeface="Verdana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400" dirty="0">
                <a:latin typeface="Verdana" pitchFamily="34" charset="0"/>
              </a:rPr>
              <a:t>Szybka realizacja wydruku masowego;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400" dirty="0">
                <a:latin typeface="Verdana" pitchFamily="34" charset="0"/>
              </a:rPr>
              <a:t>Brak konieczności utrzymywania kosztownych urządzeń drukarskich;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400" dirty="0">
                <a:latin typeface="Verdana" pitchFamily="34" charset="0"/>
              </a:rPr>
              <a:t>Brak konieczności dostosowywania istniejących systemów IT do zmieniających się procesów i regulacji prawnych dotyczących mass-mailingu;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400" dirty="0">
                <a:latin typeface="Verdana" pitchFamily="34" charset="0"/>
              </a:rPr>
              <a:t>Możliwość skoncentrowania zasobów ludzkich na głównych procesach przedsiębiorstwa;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400" dirty="0">
                <a:latin typeface="Verdana" pitchFamily="34" charset="0"/>
              </a:rPr>
              <a:t>Ograniczenie ryzyka operacyjnego przedsiębiorstwa;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400" dirty="0">
                <a:latin typeface="Verdana" pitchFamily="34" charset="0"/>
              </a:rPr>
              <a:t>Standaryzacja i optymalizacja procesów biznesowych;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400" dirty="0">
                <a:latin typeface="Verdana" pitchFamily="34" charset="0"/>
              </a:rPr>
              <a:t>Zmniejszenie kosztów procesów biznesowych.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548691" y="6488668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latin typeface="Calibri" pitchFamily="34" charset="0"/>
              </a:rPr>
              <a:t>Mailsolus 2013</a:t>
            </a:r>
            <a:endParaRPr lang="pl-PL" altLang="pl-PL" sz="1800" dirty="0">
              <a:latin typeface="Calibri" pitchFamily="34" charset="0"/>
            </a:endParaRPr>
          </a:p>
        </p:txBody>
      </p:sp>
      <p:pic>
        <p:nvPicPr>
          <p:cNvPr id="6" name="Obraz 5" descr="logo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0"/>
            <a:ext cx="319403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428596" y="1857364"/>
            <a:ext cx="8135937" cy="361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l-PL" sz="1200" b="1" dirty="0">
              <a:latin typeface="Verdana" pitchFamily="34" charset="0"/>
            </a:endParaRPr>
          </a:p>
          <a:p>
            <a:pPr algn="just"/>
            <a:r>
              <a:rPr lang="pl-PL" sz="1400" b="1" dirty="0">
                <a:latin typeface="Verdana" pitchFamily="34" charset="0"/>
              </a:rPr>
              <a:t>Proponowane rozwiązanie to również</a:t>
            </a:r>
            <a:r>
              <a:rPr lang="pl-PL" sz="1400" dirty="0">
                <a:latin typeface="Verdana" pitchFamily="34" charset="0"/>
              </a:rPr>
              <a:t>:</a:t>
            </a:r>
          </a:p>
          <a:p>
            <a:pPr algn="just"/>
            <a:endParaRPr lang="pl-PL" sz="1400" dirty="0">
              <a:latin typeface="Verdana" pitchFamily="34" charset="0"/>
            </a:endParaRP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400" dirty="0">
                <a:latin typeface="Verdana" pitchFamily="34" charset="0"/>
              </a:rPr>
              <a:t>Back-up w zakresie mass-mailingu;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400" dirty="0">
                <a:latin typeface="Verdana" pitchFamily="34" charset="0"/>
              </a:rPr>
              <a:t>Szeroki zakres raportowania (m.in. powodów zwrotów, obciążeń klientów z tytułu wysyłanej korespondencji);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400" dirty="0">
                <a:latin typeface="Verdana" pitchFamily="34" charset="0"/>
              </a:rPr>
              <a:t>Implementacja blokad wysyłki korespondencji;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400" dirty="0">
                <a:latin typeface="Verdana" pitchFamily="34" charset="0"/>
              </a:rPr>
              <a:t>Przygotowanie baz pod kątem insertu ulotek oraz nadawania tekstów marketingowych;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400" dirty="0">
                <a:latin typeface="Verdana" pitchFamily="34" charset="0"/>
              </a:rPr>
              <a:t>Reklamacje w zakresie zrealizowanej wysyłki korespondencji;</a:t>
            </a:r>
          </a:p>
          <a:p>
            <a:pPr marL="742950" lvl="1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400" dirty="0">
                <a:latin typeface="Verdana" pitchFamily="34" charset="0"/>
              </a:rPr>
              <a:t>Spersonalizowana korespondencja masowa z wykorzystaniem kanału elektronicznego.</a:t>
            </a:r>
            <a:endParaRPr lang="pl-PL" sz="1400" b="1" dirty="0">
              <a:latin typeface="Verdana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48691" y="6488668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latin typeface="Calibri" pitchFamily="34" charset="0"/>
              </a:rPr>
              <a:t>Mailsolus 2013</a:t>
            </a:r>
            <a:endParaRPr lang="pl-PL" altLang="pl-PL" sz="1800" dirty="0">
              <a:latin typeface="Calibri" pitchFamily="34" charset="0"/>
            </a:endParaRPr>
          </a:p>
        </p:txBody>
      </p:sp>
      <p:pic>
        <p:nvPicPr>
          <p:cNvPr id="7" name="Obraz 6" descr="logo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0"/>
            <a:ext cx="319403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928662" y="1500174"/>
            <a:ext cx="72009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l-PL" sz="1400" dirty="0">
                <a:latin typeface="Verdana" pitchFamily="34" charset="0"/>
              </a:rPr>
              <a:t>Jesteśmy przekonani, że nasza oferta spotka się z Państwa aprobatą </a:t>
            </a:r>
            <a:br>
              <a:rPr lang="pl-PL" sz="1400" dirty="0">
                <a:latin typeface="Verdana" pitchFamily="34" charset="0"/>
              </a:rPr>
            </a:br>
            <a:r>
              <a:rPr lang="pl-PL" sz="1400" dirty="0">
                <a:latin typeface="Verdana" pitchFamily="34" charset="0"/>
              </a:rPr>
              <a:t>i zainteresowaniem.</a:t>
            </a:r>
          </a:p>
          <a:p>
            <a:pPr algn="just"/>
            <a:endParaRPr lang="pl-PL" sz="1400" dirty="0">
              <a:latin typeface="Verdana" pitchFamily="34" charset="0"/>
            </a:endParaRPr>
          </a:p>
          <a:p>
            <a:pPr algn="just"/>
            <a:r>
              <a:rPr lang="pl-PL" sz="1400" dirty="0">
                <a:latin typeface="Verdana" pitchFamily="34" charset="0"/>
              </a:rPr>
              <a:t>Zapraszamy do zapoznania się z naszymi produktami pod adresem internetowym</a:t>
            </a:r>
          </a:p>
          <a:p>
            <a:pPr algn="just">
              <a:lnSpc>
                <a:spcPct val="150000"/>
              </a:lnSpc>
            </a:pPr>
            <a:endParaRPr lang="pl-PL" sz="1400" dirty="0"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b="1" dirty="0" err="1" smtClean="0">
                <a:solidFill>
                  <a:srgbClr val="0000CC"/>
                </a:solidFill>
                <a:latin typeface="Verdana" pitchFamily="34" charset="0"/>
              </a:rPr>
              <a:t>www.mailsolus.com</a:t>
            </a:r>
            <a:endParaRPr lang="pl-PL" sz="1400" b="1" dirty="0">
              <a:solidFill>
                <a:srgbClr val="0000CC"/>
              </a:solidFill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1400" b="1" dirty="0">
              <a:solidFill>
                <a:srgbClr val="0000CC"/>
              </a:solidFill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Verdana" pitchFamily="34" charset="0"/>
              </a:rPr>
              <a:t>oraz do kontaktu z nami:</a:t>
            </a:r>
          </a:p>
          <a:p>
            <a:pPr algn="just">
              <a:lnSpc>
                <a:spcPct val="150000"/>
              </a:lnSpc>
            </a:pPr>
            <a:endParaRPr lang="pl-PL" sz="1400" dirty="0"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dirty="0" smtClean="0">
                <a:latin typeface="Verdana" pitchFamily="34" charset="0"/>
              </a:rPr>
              <a:t>Magdalena Świątkowska: </a:t>
            </a:r>
            <a:r>
              <a:rPr lang="pl-PL" sz="1400" dirty="0">
                <a:latin typeface="Verdana" pitchFamily="34" charset="0"/>
              </a:rPr>
              <a:t>+48 </a:t>
            </a:r>
            <a:r>
              <a:rPr lang="pl-PL" sz="1400" dirty="0" smtClean="0">
                <a:latin typeface="Verdana" pitchFamily="34" charset="0"/>
              </a:rPr>
              <a:t>604 372 585</a:t>
            </a:r>
            <a:endParaRPr lang="pl-PL" sz="1400" dirty="0"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dirty="0" smtClean="0">
                <a:latin typeface="Verdana" pitchFamily="34" charset="0"/>
              </a:rPr>
              <a:t>Grzegorz Rutkowski: +48 </a:t>
            </a:r>
            <a:r>
              <a:rPr lang="pl-PL" sz="1400" dirty="0">
                <a:latin typeface="Verdana" pitchFamily="34" charset="0"/>
              </a:rPr>
              <a:t>507 444 032</a:t>
            </a:r>
          </a:p>
          <a:p>
            <a:pPr algn="just">
              <a:lnSpc>
                <a:spcPct val="150000"/>
              </a:lnSpc>
              <a:buFontTx/>
              <a:buChar char="•"/>
            </a:pPr>
            <a:endParaRPr lang="pl-PL" sz="1400" dirty="0"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l-PL" sz="1400" dirty="0">
                <a:latin typeface="Verdana" pitchFamily="34" charset="0"/>
              </a:rPr>
              <a:t>e-mail</a:t>
            </a:r>
            <a:r>
              <a:rPr lang="pl-PL" sz="1400" dirty="0">
                <a:solidFill>
                  <a:srgbClr val="0000CC"/>
                </a:solidFill>
                <a:latin typeface="Verdana" pitchFamily="34" charset="0"/>
              </a:rPr>
              <a:t>: </a:t>
            </a:r>
            <a:r>
              <a:rPr lang="pl-PL" sz="1400" b="1" dirty="0" err="1" smtClean="0">
                <a:solidFill>
                  <a:srgbClr val="0000CC"/>
                </a:solidFill>
                <a:latin typeface="Verdana" pitchFamily="34" charset="0"/>
              </a:rPr>
              <a:t>kontakt@mailsolus.com</a:t>
            </a:r>
            <a:endParaRPr lang="pl-PL" sz="1400" b="1" dirty="0">
              <a:solidFill>
                <a:srgbClr val="0000CC"/>
              </a:solidFill>
              <a:latin typeface="Verdana" pitchFamily="34" charset="0"/>
            </a:endParaRPr>
          </a:p>
          <a:p>
            <a:pPr algn="just">
              <a:lnSpc>
                <a:spcPct val="150000"/>
              </a:lnSpc>
            </a:pPr>
            <a:endParaRPr lang="pl-PL" sz="1400" b="1" dirty="0">
              <a:solidFill>
                <a:srgbClr val="0000CC"/>
              </a:solidFill>
              <a:latin typeface="Verdana" pitchFamily="34" charset="0"/>
            </a:endParaRPr>
          </a:p>
          <a:p>
            <a:pPr algn="just"/>
            <a:endParaRPr lang="pl-PL" sz="1400" b="1" dirty="0">
              <a:latin typeface="Verdana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548691" y="6488668"/>
            <a:ext cx="15953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800" dirty="0" smtClean="0">
                <a:latin typeface="Calibri" pitchFamily="34" charset="0"/>
              </a:rPr>
              <a:t>Mailsolus 2013</a:t>
            </a:r>
            <a:endParaRPr lang="pl-PL" altLang="pl-PL" sz="1800" dirty="0">
              <a:latin typeface="Calibri" pitchFamily="34" charset="0"/>
            </a:endParaRPr>
          </a:p>
        </p:txBody>
      </p:sp>
      <p:pic>
        <p:nvPicPr>
          <p:cNvPr id="7" name="Obraz 6" descr="logo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0"/>
            <a:ext cx="3194030" cy="107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5889</TotalTime>
  <Words>327</Words>
  <Application>Microsoft Office PowerPoint</Application>
  <PresentationFormat>Pokaz na ekranie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Diseño predeterminado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Świątkowska</cp:lastModifiedBy>
  <cp:revision>781</cp:revision>
  <dcterms:created xsi:type="dcterms:W3CDTF">2010-05-23T14:28:12Z</dcterms:created>
  <dcterms:modified xsi:type="dcterms:W3CDTF">2013-10-01T08:03:01Z</dcterms:modified>
</cp:coreProperties>
</file>