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77" r:id="rId9"/>
    <p:sldId id="262" r:id="rId10"/>
    <p:sldId id="280" r:id="rId11"/>
    <p:sldId id="285" r:id="rId12"/>
    <p:sldId id="286" r:id="rId13"/>
    <p:sldId id="287" r:id="rId14"/>
    <p:sldId id="283" r:id="rId15"/>
    <p:sldId id="290" r:id="rId16"/>
    <p:sldId id="284" r:id="rId17"/>
    <p:sldId id="289" r:id="rId18"/>
    <p:sldId id="288" r:id="rId19"/>
    <p:sldId id="278" r:id="rId20"/>
    <p:sldId id="264" r:id="rId21"/>
    <p:sldId id="269" r:id="rId22"/>
    <p:sldId id="265" r:id="rId23"/>
    <p:sldId id="266" r:id="rId24"/>
    <p:sldId id="271" r:id="rId25"/>
    <p:sldId id="267" r:id="rId26"/>
    <p:sldId id="268" r:id="rId27"/>
    <p:sldId id="292" r:id="rId28"/>
    <p:sldId id="291" r:id="rId2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69" d="100"/>
          <a:sy n="69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B2D69-11CA-4FB9-AE22-B380EC3C1796}" type="datetimeFigureOut">
              <a:rPr lang="pl-PL" smtClean="0"/>
              <a:pPr/>
              <a:t>2010-04-12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E5105-59D0-4B40-A258-BFC14CA220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5105-59D0-4B40-A258-BFC14CA220D2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0B8E3-8C43-48D6-B0E0-AF940AE1307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A9FE-84D4-4E2F-9EED-6BDEC44AC3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0EB-CBA5-4F42-8E21-A7744600E6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418391-B3AE-480D-A540-6A8AA0D40F6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B16F8F-3E3C-4B07-85E8-4A3974158CB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88D445-9318-4596-9BBE-815B84073C1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8DBD71-C622-4F17-802E-CF335441349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07D63B-805F-4F83-A986-C104CE38F7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287E-59C8-4AC9-90EE-709A238A5A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2AC-7524-484E-A063-60E40C18B4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6B9-7D1D-4E5A-8794-52B83415018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55D5-79C4-47DC-8A35-A0B321B33F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8AEB-9D51-4F60-8744-40B2CFAB55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B9AE39-3FAD-4AD9-B895-AC777853FB6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E6ABA-CD9D-451F-9D34-E097477829E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77CFEC-AA30-4D47-A0D6-8CFFFB6D47A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</p:bld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Na podstawie „ LALKI” Bolesława Prusa i twórczości Aleksandra Gierymskiego</a:t>
            </a:r>
            <a:endParaRPr lang="pl-P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214422"/>
            <a:ext cx="8305800" cy="1981200"/>
          </a:xfrm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Analiza Warszawy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BIEDOTA</a:t>
            </a:r>
          </a:p>
          <a:p>
            <a:r>
              <a:rPr lang="pl-PL" dirty="0" smtClean="0"/>
              <a:t>MIESZCZAŃSTWO</a:t>
            </a:r>
          </a:p>
          <a:p>
            <a:r>
              <a:rPr lang="pl-PL" dirty="0" smtClean="0"/>
              <a:t>ARYSTOKRACJA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Warszawa w LALCE Prusa</a:t>
            </a:r>
            <a:endParaRPr lang="pl-PL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BIEDOTA, obraz POWIŚLA w twórczości Gierymkowskiego</a:t>
            </a:r>
            <a:endParaRPr lang="pl-PL" dirty="0"/>
          </a:p>
        </p:txBody>
      </p:sp>
      <p:pic>
        <p:nvPicPr>
          <p:cNvPr id="5" name="Symbol zastępczy zawartości 4" descr="Swieto_trabek_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786058"/>
            <a:ext cx="4529210" cy="335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zydowka z cytrynam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571612"/>
            <a:ext cx="341141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4572000" y="578645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ŻYDÓWKA Z CYTRYNAMI, olej, 1881, Muzeum Górnośląskie w Bytomiu.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7158" y="192880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ŚWIĘTO TRĄBEK I, olej, 1884, Muzeum Narodowe w Warszawie.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wieto_trabekI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642918"/>
            <a:ext cx="730993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500034" y="585789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ŚWIĘTO TRĄBEK III, olej, 1890, Muzeum Narodowe w Krakowie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owiśl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4228749" cy="5667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brama na starym nmiesci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7752" y="714356"/>
            <a:ext cx="4130834" cy="559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428596" y="285728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POWIŚLE, olej, 1883, Muzeum Narodowe w Krakowie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86248" y="585789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BRAMA NA STARYM MIEŚCIE, olej, 1883, Muzeum Sztuki w Łodzi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MIESZCZAŃSTWO</a:t>
            </a:r>
            <a:endParaRPr lang="pl-PL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Czlowiek_w_alei wokulsk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786" y="1285860"/>
            <a:ext cx="7429552" cy="517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2143108" y="621508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CZŁOWIEK W ALEI, olej, 1895, własność prywatna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owy_Swia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10" y="500042"/>
            <a:ext cx="4059024" cy="5896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ARYSTOKRACJA</a:t>
            </a:r>
            <a:endParaRPr lang="pl-PL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Dama_rokokow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285860"/>
            <a:ext cx="3785717" cy="5230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W_altani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57686" y="1714488"/>
            <a:ext cx="4570096" cy="425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642910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DAMA ROKOKOWA, olej, 1881, Muzeum Narodowe w Krakowie.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429124" y="142873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 ALTANIE, olej, 1882, Muzeum Narodowe w Warszawie.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an_w_czerwonym_frak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0694" y="357166"/>
            <a:ext cx="3015442" cy="598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857224" y="5286388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 W CZERWONYM FRAKU, olej,</a:t>
            </a:r>
          </a:p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1876/1880, Muzeum Sztuki w Łodzi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ierymski-aleksander-luw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3875083" cy="635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071934" y="564357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LUWR W NOCY, olej, 1892, </a:t>
            </a:r>
          </a:p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Muzeum Narodowe w Poznaniu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r>
              <a:rPr lang="pl-PL" sz="2800" dirty="0" smtClean="0"/>
              <a:t>Podwale</a:t>
            </a:r>
          </a:p>
          <a:p>
            <a:r>
              <a:rPr lang="pl-PL" sz="2800" dirty="0" smtClean="0"/>
              <a:t>Ul. Karowa</a:t>
            </a:r>
          </a:p>
          <a:p>
            <a:r>
              <a:rPr lang="pl-PL" sz="2800" dirty="0" smtClean="0"/>
              <a:t>Ogród Saski</a:t>
            </a:r>
          </a:p>
          <a:p>
            <a:r>
              <a:rPr lang="pl-PL" sz="2800" dirty="0" smtClean="0"/>
              <a:t>Łazienki</a:t>
            </a:r>
          </a:p>
          <a:p>
            <a:r>
              <a:rPr lang="pl-PL" sz="2800" dirty="0" smtClean="0"/>
              <a:t>Lasek Bielański</a:t>
            </a:r>
          </a:p>
          <a:p>
            <a:r>
              <a:rPr lang="pl-PL" sz="2800" dirty="0" smtClean="0"/>
              <a:t>Ul. Oboźna</a:t>
            </a:r>
          </a:p>
          <a:p>
            <a:r>
              <a:rPr lang="pl-PL" sz="2800" dirty="0" smtClean="0"/>
              <a:t>Ul. Krucza</a:t>
            </a:r>
          </a:p>
          <a:p>
            <a:r>
              <a:rPr lang="pl-PL" sz="2800" dirty="0" smtClean="0"/>
              <a:t>Teatr Wielki</a:t>
            </a:r>
          </a:p>
          <a:p>
            <a:r>
              <a:rPr lang="pl-PL" sz="2800" dirty="0" smtClean="0"/>
              <a:t>Ul. Miodowa</a:t>
            </a:r>
          </a:p>
          <a:p>
            <a:r>
              <a:rPr lang="pl-PL" sz="2800" dirty="0" smtClean="0"/>
              <a:t>Ul. Wspólna</a:t>
            </a:r>
          </a:p>
          <a:p>
            <a:r>
              <a:rPr lang="pl-PL" sz="2800" dirty="0" smtClean="0"/>
              <a:t>Dworzec Kolei Wiedeńskiej</a:t>
            </a:r>
          </a:p>
          <a:p>
            <a:r>
              <a:rPr lang="pl-PL" sz="2800" dirty="0" smtClean="0"/>
              <a:t>Nowy świat</a:t>
            </a:r>
          </a:p>
          <a:p>
            <a:r>
              <a:rPr lang="pl-PL" sz="2800" dirty="0" smtClean="0"/>
              <a:t>Krakowskie przedmieście</a:t>
            </a:r>
          </a:p>
          <a:p>
            <a:r>
              <a:rPr lang="pl-PL" sz="2800" dirty="0" smtClean="0"/>
              <a:t>Powiśle</a:t>
            </a:r>
          </a:p>
          <a:p>
            <a:r>
              <a:rPr lang="pl-PL" sz="2800" dirty="0" smtClean="0"/>
              <a:t>Kamienica Łęckich</a:t>
            </a:r>
          </a:p>
          <a:p>
            <a:r>
              <a:rPr lang="pl-PL" sz="2800" dirty="0" smtClean="0"/>
              <a:t>Sklep Wokulskiego</a:t>
            </a:r>
          </a:p>
          <a:p>
            <a:r>
              <a:rPr lang="pl-PL" sz="2800" dirty="0" smtClean="0"/>
              <a:t>Aleje Jerozolimskie</a:t>
            </a:r>
          </a:p>
          <a:p>
            <a:r>
              <a:rPr lang="pl-PL" sz="2800" dirty="0" smtClean="0"/>
              <a:t>Aleje Ujazdowskie</a:t>
            </a:r>
          </a:p>
          <a:p>
            <a:r>
              <a:rPr lang="pl-PL" sz="2800" dirty="0" smtClean="0"/>
              <a:t>Pola Mokotowskie</a:t>
            </a:r>
          </a:p>
          <a:p>
            <a:r>
              <a:rPr lang="pl-PL" sz="2800" dirty="0" smtClean="0"/>
              <a:t>Saska Kępa</a:t>
            </a:r>
          </a:p>
          <a:p>
            <a:endParaRPr lang="pl-PL" sz="2800" dirty="0" smtClean="0"/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250629" y="585789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…jak palcem po mapie :- )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1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„Prawdziwego </a:t>
            </a:r>
            <a:r>
              <a:rPr lang="pl-PL" sz="18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pozytywistę cechuje postawa aktywna, </a:t>
            </a:r>
            <a:r>
              <a:rPr lang="pl-PL" sz="1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pl-PL" sz="1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1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pl-PL" sz="18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nie kontemplacyjna – aprobuje to, co witalne, żywe, dynamiczne, zdrowe, rozwijające się prawidłowo. Opuszcza romantyczne ruiny, zwraca się ku przyszłości. (...) dla pozytywisty wiedza to instrument przekształcenia świata – przekształcenia, ale nie rewolucji”.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214810" y="4071942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Jan </a:t>
            </a:r>
            <a:r>
              <a:rPr lang="pl-PL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Tomkowski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„Mój Pozytywizm”</a:t>
            </a:r>
            <a:endParaRPr lang="pl-PL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Wokulski na  </a:t>
            </a:r>
            <a:br>
              <a:rPr lang="pl-PL" dirty="0" smtClean="0"/>
            </a:br>
            <a:r>
              <a:rPr lang="pl-PL" b="1" dirty="0" smtClean="0"/>
              <a:t>Krakowskim Przedmieściu</a:t>
            </a:r>
            <a:endParaRPr lang="pl-PL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pl-PL" sz="1400" dirty="0" smtClean="0"/>
              <a:t>„ Na </a:t>
            </a:r>
            <a:r>
              <a:rPr lang="pl-PL" sz="1400" dirty="0"/>
              <a:t>obu zaś końcach </a:t>
            </a:r>
            <a:r>
              <a:rPr lang="pl-PL" sz="1400" dirty="0" smtClean="0"/>
              <a:t>ulicy, niby </a:t>
            </a:r>
            <a:r>
              <a:rPr lang="pl-PL" sz="1400" dirty="0"/>
              <a:t>pilnujące miasta szyldwachy, wznosiły się dwa pomniki. Z jednej strony król Zygmunt, </a:t>
            </a:r>
          </a:p>
          <a:p>
            <a:pPr>
              <a:lnSpc>
                <a:spcPct val="80000"/>
              </a:lnSpc>
              <a:buNone/>
            </a:pPr>
            <a:r>
              <a:rPr lang="pl-PL" sz="1400" dirty="0"/>
              <a:t>stojący na olbrzymiej świecy, pochylał się ku Bernardynom, widocznie pragnąc coś zakomunikować przechodniom. </a:t>
            </a:r>
            <a:endParaRPr lang="pl-PL" sz="1400" dirty="0" smtClean="0"/>
          </a:p>
          <a:p>
            <a:pPr>
              <a:lnSpc>
                <a:spcPct val="80000"/>
              </a:lnSpc>
              <a:buNone/>
            </a:pPr>
            <a:r>
              <a:rPr lang="pl-PL" sz="1400" dirty="0" smtClean="0"/>
              <a:t>Z </a:t>
            </a:r>
            <a:r>
              <a:rPr lang="pl-PL" sz="1400" dirty="0"/>
              <a:t>drugiego </a:t>
            </a:r>
          </a:p>
          <a:p>
            <a:pPr>
              <a:lnSpc>
                <a:spcPct val="80000"/>
              </a:lnSpc>
              <a:buNone/>
            </a:pPr>
            <a:r>
              <a:rPr lang="pl-PL" sz="1400" dirty="0"/>
              <a:t>końca nieruchomy Kopernik, z nieruchomym globusem w ręku, odwrócił się tyłem do słońca, które na dzień wychodziło spoza </a:t>
            </a:r>
          </a:p>
          <a:p>
            <a:pPr>
              <a:lnSpc>
                <a:spcPct val="80000"/>
              </a:lnSpc>
              <a:buNone/>
            </a:pPr>
            <a:r>
              <a:rPr lang="pl-PL" sz="1400" dirty="0"/>
              <a:t>domu Karasia, wznosiło się nad pałac Towarzystwa Przyjaciół Nauk i kryło się za dom Zamoyskich jakby na przekór aforyzmowi: </a:t>
            </a:r>
          </a:p>
          <a:p>
            <a:pPr>
              <a:lnSpc>
                <a:spcPct val="80000"/>
              </a:lnSpc>
              <a:buNone/>
            </a:pPr>
            <a:r>
              <a:rPr lang="pl-PL" sz="1400" dirty="0"/>
              <a:t>„Wstrzymał słońce, wzruszył ziemię.” Wokulski, który w tym właśnie kierunku wyglądał ze swego balkonu, mimo woli westchnął </a:t>
            </a:r>
          </a:p>
          <a:p>
            <a:pPr>
              <a:lnSpc>
                <a:spcPct val="80000"/>
              </a:lnSpc>
              <a:buNone/>
            </a:pPr>
            <a:r>
              <a:rPr lang="pl-PL" sz="1400" dirty="0"/>
              <a:t>przypomniawszy sobie, że jedynymi wiernymi przyjaciółmi astronoma byli tragarze i tracze, nie odznaczający się, jak </a:t>
            </a:r>
          </a:p>
          <a:p>
            <a:pPr>
              <a:lnSpc>
                <a:spcPct val="80000"/>
              </a:lnSpc>
              <a:buNone/>
            </a:pPr>
            <a:r>
              <a:rPr lang="pl-PL" sz="1400" dirty="0"/>
              <a:t>wiadomo, zbyt dokładną znajomością zasługi Kopernika. „</a:t>
            </a:r>
          </a:p>
        </p:txBody>
      </p:sp>
      <p:pic>
        <p:nvPicPr>
          <p:cNvPr id="14340" name="Picture 4" descr="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00694" y="1214422"/>
            <a:ext cx="3321529" cy="538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3643306" y="5857892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KATEDRA W AMALFI, olej, 1897-1898, </a:t>
            </a:r>
          </a:p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Muzeum Narodowe w Kielcach</a:t>
            </a:r>
          </a:p>
          <a:p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SKLEP    W O K U L S K I E G O</a:t>
            </a:r>
            <a:endParaRPr lang="pl-PL" sz="36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>
              <a:buNone/>
            </a:pPr>
            <a:r>
              <a:rPr lang="pl-PL" sz="2400" dirty="0" smtClean="0"/>
              <a:t>„… </a:t>
            </a:r>
            <a:r>
              <a:rPr lang="pl-PL" sz="2400" dirty="0"/>
              <a:t>na krakowskim </a:t>
            </a:r>
            <a:r>
              <a:rPr lang="pl-PL" sz="2400" dirty="0" smtClean="0"/>
              <a:t>przedmieściu </a:t>
            </a:r>
            <a:r>
              <a:rPr lang="pl-PL" sz="2400" dirty="0"/>
              <a:t>z daleka </a:t>
            </a:r>
            <a:r>
              <a:rPr lang="pl-PL" sz="2400" dirty="0" smtClean="0"/>
              <a:t>zobaczył </a:t>
            </a:r>
            <a:r>
              <a:rPr lang="pl-PL" sz="2400" dirty="0"/>
              <a:t>szyld z napisem 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&gt;J. Mincel </a:t>
            </a:r>
            <a:r>
              <a:rPr lang="pl-PL" sz="2400" dirty="0"/>
              <a:t>i </a:t>
            </a:r>
            <a:r>
              <a:rPr lang="pl-PL" sz="2400" dirty="0" smtClean="0"/>
              <a:t>S. Wokulski&lt;” </a:t>
            </a:r>
            <a:endParaRPr lang="pl-PL" sz="2400" dirty="0"/>
          </a:p>
        </p:txBody>
      </p:sp>
      <p:pic>
        <p:nvPicPr>
          <p:cNvPr id="19460" name="Picture 4" descr="lalka-widoknaplac3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72092" y="1600200"/>
            <a:ext cx="3619416" cy="2189163"/>
          </a:xfrm>
          <a:noFill/>
          <a:ln/>
        </p:spPr>
      </p:pic>
      <p:pic>
        <p:nvPicPr>
          <p:cNvPr id="19462" name="Picture 6" descr="lalkanapis-ukosny1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85852" y="4714884"/>
            <a:ext cx="5545138" cy="1789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KAMIENICA ŁĘCKICH</a:t>
            </a:r>
            <a:endParaRPr lang="pl-PL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/>
              <a:t>„</a:t>
            </a:r>
            <a:r>
              <a:rPr lang="pl-PL" sz="1800" b="1" dirty="0"/>
              <a:t>Pan Tomasz Łęcki z jedyną córką Izabelą i kuzynką panną Florentyną nie mieszkał we własnej kamienicy, lecz wynajmował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b="1" dirty="0"/>
              <a:t>lokal, złożony z ośmiu pokojów, w stronie Alei Ujazdowskiej</a:t>
            </a:r>
            <a:r>
              <a:rPr lang="pl-PL" sz="1800" dirty="0"/>
              <a:t>. </a:t>
            </a:r>
            <a:endParaRPr lang="pl-PL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 smtClean="0"/>
              <a:t>Miał </a:t>
            </a:r>
            <a:r>
              <a:rPr lang="pl-PL" sz="1800" dirty="0"/>
              <a:t>tam salon o trzech oknach, gabinet własny, gabinet córki,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/>
              <a:t>sypialnią dla siebie, sypialnią dla córki, pokój stołowy, pokój dla panny Florentyny i garderobę, nie licząc kuchni 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/>
              <a:t>mieszkania dla służby, składającej się ze starego kamerdynera Mikołaja, jego żony, która była kucharką, i panny służącej, „</a:t>
            </a:r>
          </a:p>
        </p:txBody>
      </p:sp>
      <p:pic>
        <p:nvPicPr>
          <p:cNvPr id="15372" name="Picture 12" descr="AlejeUjazdowskie3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571612"/>
            <a:ext cx="3190201" cy="425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4857752" y="585789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Kamienica  Łęckich dziś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pl-PL" sz="4000" b="1" dirty="0" smtClean="0"/>
              <a:t>„</a:t>
            </a:r>
            <a:r>
              <a:rPr lang="pl-PL" sz="2000" b="1" dirty="0" smtClean="0"/>
              <a:t> Ruch </a:t>
            </a:r>
            <a:r>
              <a:rPr lang="pl-PL" sz="2000" b="1" dirty="0"/>
              <a:t>na świeżym powietrzu uspokoił go; doszedł do </a:t>
            </a:r>
            <a:r>
              <a:rPr lang="pl-PL" sz="2000" b="1" dirty="0" smtClean="0"/>
              <a:t>Alei</a:t>
            </a:r>
          </a:p>
          <a:p>
            <a:pPr>
              <a:lnSpc>
                <a:spcPct val="90000"/>
              </a:lnSpc>
              <a:buNone/>
            </a:pPr>
            <a:r>
              <a:rPr lang="pl-PL" sz="2000" b="1" dirty="0" smtClean="0"/>
              <a:t>Jerozolimskiej </a:t>
            </a:r>
            <a:r>
              <a:rPr lang="pl-PL" sz="2000" b="1" dirty="0"/>
              <a:t>i skręcił nią ku Wiśle. Owiał go rześki </a:t>
            </a:r>
            <a:r>
              <a:rPr lang="pl-PL" sz="2000" b="1" dirty="0" smtClean="0"/>
              <a:t>wiatr</a:t>
            </a:r>
          </a:p>
          <a:p>
            <a:pPr>
              <a:lnSpc>
                <a:spcPct val="90000"/>
              </a:lnSpc>
              <a:buNone/>
            </a:pPr>
            <a:r>
              <a:rPr lang="pl-PL" sz="2000" b="1" dirty="0" smtClean="0"/>
              <a:t>wschodni </a:t>
            </a:r>
            <a:r>
              <a:rPr lang="pl-PL" sz="2000" b="1" dirty="0"/>
              <a:t>i zbudził te nieokreślone uczucia, które tak </a:t>
            </a:r>
            <a:r>
              <a:rPr lang="pl-PL" sz="2000" b="1" dirty="0" smtClean="0"/>
              <a:t>żywo</a:t>
            </a:r>
          </a:p>
          <a:p>
            <a:pPr>
              <a:lnSpc>
                <a:spcPct val="90000"/>
              </a:lnSpc>
              <a:buNone/>
            </a:pPr>
            <a:r>
              <a:rPr lang="pl-PL" sz="2000" b="1" dirty="0" smtClean="0"/>
              <a:t>przypominają </a:t>
            </a:r>
            <a:r>
              <a:rPr lang="pl-PL" sz="2000" b="1" dirty="0"/>
              <a:t>wiek dziecinny</a:t>
            </a:r>
            <a:r>
              <a:rPr lang="pl-PL" sz="2000" dirty="0"/>
              <a:t>. Zdawało mu się, że jeszcze </a:t>
            </a:r>
            <a:r>
              <a:rPr lang="pl-PL" sz="2000" dirty="0" smtClean="0"/>
              <a:t>na</a:t>
            </a:r>
          </a:p>
          <a:p>
            <a:pPr>
              <a:lnSpc>
                <a:spcPct val="90000"/>
              </a:lnSpc>
              <a:buNone/>
            </a:pPr>
            <a:r>
              <a:rPr lang="pl-PL" sz="2000" dirty="0" smtClean="0"/>
              <a:t>Nowym </a:t>
            </a:r>
            <a:r>
              <a:rPr lang="pl-PL" sz="2000" dirty="0"/>
              <a:t>Świecie był dzieckiem i że jeszcze czuje w sobie </a:t>
            </a:r>
            <a:r>
              <a:rPr lang="pl-PL" sz="2000" dirty="0" smtClean="0"/>
              <a:t>drgające</a:t>
            </a:r>
          </a:p>
          <a:p>
            <a:pPr>
              <a:lnSpc>
                <a:spcPct val="90000"/>
              </a:lnSpc>
              <a:buNone/>
            </a:pPr>
            <a:r>
              <a:rPr lang="pl-PL" sz="2000" dirty="0" smtClean="0"/>
              <a:t>fale </a:t>
            </a:r>
            <a:r>
              <a:rPr lang="pl-PL" sz="2000" dirty="0"/>
              <a:t>młodej krwi. Uśmiechał się do piaskarza wiozącego swój </a:t>
            </a:r>
            <a:r>
              <a:rPr lang="pl-PL" sz="2000" dirty="0" smtClean="0"/>
              <a:t>towar</a:t>
            </a:r>
          </a:p>
          <a:p>
            <a:pPr>
              <a:lnSpc>
                <a:spcPct val="90000"/>
              </a:lnSpc>
              <a:buNone/>
            </a:pPr>
            <a:r>
              <a:rPr lang="pl-PL" sz="2000" dirty="0" smtClean="0"/>
              <a:t>nędznym </a:t>
            </a:r>
            <a:r>
              <a:rPr lang="pl-PL" sz="2000" dirty="0"/>
              <a:t>koniem w podługowatej skrzyni, a żebrząca </a:t>
            </a:r>
            <a:r>
              <a:rPr lang="pl-PL" sz="2000" dirty="0" smtClean="0"/>
              <a:t>wiedźma</a:t>
            </a:r>
          </a:p>
          <a:p>
            <a:pPr>
              <a:lnSpc>
                <a:spcPct val="90000"/>
              </a:lnSpc>
              <a:buNone/>
            </a:pPr>
            <a:r>
              <a:rPr lang="pl-PL" sz="2000" dirty="0" smtClean="0"/>
              <a:t>wydała </a:t>
            </a:r>
            <a:r>
              <a:rPr lang="pl-PL" sz="2000" dirty="0"/>
              <a:t>mu się bardzo miłą staruszką; cieszył go świst </a:t>
            </a:r>
            <a:r>
              <a:rPr lang="pl-PL" sz="2000" dirty="0" smtClean="0"/>
              <a:t>rozlegający</a:t>
            </a:r>
          </a:p>
          <a:p>
            <a:pPr>
              <a:lnSpc>
                <a:spcPct val="90000"/>
              </a:lnSpc>
              <a:buNone/>
            </a:pPr>
            <a:r>
              <a:rPr lang="pl-PL" sz="2000" dirty="0" smtClean="0"/>
              <a:t>się </a:t>
            </a:r>
            <a:r>
              <a:rPr lang="pl-PL" sz="2000" dirty="0"/>
              <a:t>w fabryce i chciał pogadać z gromadką rozkosznych </a:t>
            </a:r>
            <a:r>
              <a:rPr lang="pl-PL" sz="2000" dirty="0" smtClean="0"/>
              <a:t>malców,</a:t>
            </a:r>
          </a:p>
          <a:p>
            <a:pPr>
              <a:lnSpc>
                <a:spcPct val="90000"/>
              </a:lnSpc>
              <a:buNone/>
            </a:pPr>
            <a:r>
              <a:rPr lang="pl-PL" sz="2000" dirty="0" smtClean="0"/>
              <a:t>którzy </a:t>
            </a:r>
            <a:r>
              <a:rPr lang="pl-PL" sz="2000" dirty="0"/>
              <a:t>ustawiwszy się na przydrożnym pagórku ciskali </a:t>
            </a:r>
            <a:r>
              <a:rPr lang="pl-PL" sz="2000" dirty="0" smtClean="0"/>
              <a:t>kamieniami</a:t>
            </a:r>
          </a:p>
          <a:p>
            <a:pPr>
              <a:lnSpc>
                <a:spcPct val="90000"/>
              </a:lnSpc>
              <a:buNone/>
            </a:pPr>
            <a:r>
              <a:rPr lang="pl-PL" sz="2000" dirty="0" smtClean="0"/>
              <a:t>na </a:t>
            </a:r>
            <a:r>
              <a:rPr lang="pl-PL" sz="2000" dirty="0"/>
              <a:t>przechodzących Żydów. Uporczywie odsuwał od siebie myśl </a:t>
            </a:r>
            <a:r>
              <a:rPr lang="pl-PL" sz="2000" dirty="0" smtClean="0"/>
              <a:t>o</a:t>
            </a:r>
          </a:p>
          <a:p>
            <a:pPr>
              <a:lnSpc>
                <a:spcPct val="90000"/>
              </a:lnSpc>
              <a:buNone/>
            </a:pPr>
            <a:r>
              <a:rPr lang="pl-PL" sz="2000" dirty="0" smtClean="0"/>
              <a:t>dzisiejszym </a:t>
            </a:r>
            <a:r>
              <a:rPr lang="pl-PL" sz="2000" dirty="0"/>
              <a:t>liście i jutrzejszej wizycie u Łęckich; chciał </a:t>
            </a:r>
            <a:r>
              <a:rPr lang="pl-PL" sz="2000" dirty="0" smtClean="0"/>
              <a:t>być</a:t>
            </a:r>
          </a:p>
          <a:p>
            <a:pPr>
              <a:lnSpc>
                <a:spcPct val="90000"/>
              </a:lnSpc>
              <a:buNone/>
            </a:pPr>
            <a:r>
              <a:rPr lang="pl-PL" sz="2000" dirty="0" smtClean="0"/>
              <a:t>trzeźwym</a:t>
            </a:r>
            <a:r>
              <a:rPr lang="pl-PL" sz="2000" dirty="0"/>
              <a:t>, ale namiętność przemogła. </a:t>
            </a:r>
            <a:r>
              <a:rPr lang="pl-PL" sz="4000" dirty="0"/>
              <a:t>”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Aleje </a:t>
            </a:r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Jerozolimskie</a:t>
            </a:r>
            <a:endParaRPr lang="pl-PL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571612"/>
            <a:ext cx="3814763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1600" dirty="0"/>
              <a:t>Zatrzymał się w połowie drogi i patrzył na ciągnącą się u jego stóp dzielnicę między Nowym Zjazdem i Tamką. </a:t>
            </a:r>
            <a:r>
              <a:rPr lang="pl-PL" sz="1600" b="1" dirty="0"/>
              <a:t>Uderzyło go </a:t>
            </a:r>
          </a:p>
          <a:p>
            <a:pPr>
              <a:buFont typeface="Wingdings" pitchFamily="2" charset="2"/>
              <a:buNone/>
            </a:pPr>
            <a:r>
              <a:rPr lang="pl-PL" sz="1600" b="1" dirty="0"/>
              <a:t>podobieństwo do drabiny, której jeden bok stanowi ulica Dobra, drugi — linia od Garbarskiej do Topieli, a kilkanaście </a:t>
            </a:r>
          </a:p>
          <a:p>
            <a:pPr>
              <a:buFont typeface="Wingdings" pitchFamily="2" charset="2"/>
              <a:buNone/>
            </a:pPr>
            <a:r>
              <a:rPr lang="pl-PL" sz="1600" b="1" dirty="0"/>
              <a:t>uliczek poprzecznych formują jakby szczeble.</a:t>
            </a:r>
          </a:p>
        </p:txBody>
      </p:sp>
      <p:pic>
        <p:nvPicPr>
          <p:cNvPr id="26628" name="Picture 4" descr="drab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1934" y="2357430"/>
            <a:ext cx="4459287" cy="31480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i="1" dirty="0" smtClean="0"/>
              <a:t>„W </a:t>
            </a:r>
            <a:r>
              <a:rPr lang="pl-PL" i="1" dirty="0"/>
              <a:t>Alejach Ujazdowskich był już taki natłok powozów i dorożek, że miejscami należało jechać stępa, przy rogatce zaś utworzył się formalny zator i musiał czekać z kwadrans, pożerany niecierpliwością, zanim ostatecznie powóz jego wydostał się na Mokotowskie </a:t>
            </a:r>
            <a:r>
              <a:rPr lang="pl-PL" i="1" dirty="0" smtClean="0"/>
              <a:t>pola…”</a:t>
            </a:r>
            <a:endParaRPr lang="pl-PL" i="1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85794"/>
            <a:ext cx="8229600" cy="1219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Aleje ujazdowskie</a:t>
            </a:r>
            <a:b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pl-PL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l-PL" i="1" dirty="0" smtClean="0">
                <a:latin typeface="Cambria" pitchFamily="18" charset="0"/>
              </a:rPr>
              <a:t>„ Wokulski </a:t>
            </a:r>
            <a:r>
              <a:rPr lang="pl-PL" i="1" dirty="0">
                <a:latin typeface="Cambria" pitchFamily="18" charset="0"/>
              </a:rPr>
              <a:t>uczuł znużenie, siadł i patrzył. </a:t>
            </a:r>
            <a:endParaRPr lang="pl-PL" i="1" dirty="0" smtClean="0">
              <a:latin typeface="Cambr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l-PL" i="1" dirty="0" smtClean="0">
                <a:latin typeface="Cambria" pitchFamily="18" charset="0"/>
              </a:rPr>
              <a:t>W </a:t>
            </a:r>
            <a:r>
              <a:rPr lang="pl-PL" i="1" dirty="0">
                <a:latin typeface="Cambria" pitchFamily="18" charset="0"/>
              </a:rPr>
              <a:t>spokojnej powierzchni wody odbijała się Saska Kępa, </a:t>
            </a:r>
            <a:endParaRPr lang="pl-PL" i="1" dirty="0" smtClean="0">
              <a:latin typeface="Cambr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l-PL" i="1" dirty="0" smtClean="0">
                <a:latin typeface="Cambria" pitchFamily="18" charset="0"/>
              </a:rPr>
              <a:t>już </a:t>
            </a:r>
            <a:r>
              <a:rPr lang="pl-PL" i="1" dirty="0">
                <a:latin typeface="Cambria" pitchFamily="18" charset="0"/>
              </a:rPr>
              <a:t>zieleniejąca, i praskie domy z czerwonymi dachami; </a:t>
            </a:r>
            <a:endParaRPr lang="pl-PL" i="1" dirty="0" smtClean="0">
              <a:latin typeface="Cambr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l-PL" i="1" dirty="0" smtClean="0">
                <a:latin typeface="Cambria" pitchFamily="18" charset="0"/>
              </a:rPr>
              <a:t>na </a:t>
            </a:r>
            <a:r>
              <a:rPr lang="pl-PL" i="1" dirty="0">
                <a:latin typeface="Cambria" pitchFamily="18" charset="0"/>
              </a:rPr>
              <a:t>środku rzeki stała nieruchoma berlinka. </a:t>
            </a:r>
            <a:endParaRPr lang="pl-PL" i="1" dirty="0" smtClean="0">
              <a:latin typeface="Cambr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l-PL" i="1" dirty="0" smtClean="0">
                <a:latin typeface="Cambria" pitchFamily="18" charset="0"/>
              </a:rPr>
              <a:t>Nie </a:t>
            </a:r>
            <a:r>
              <a:rPr lang="pl-PL" i="1" dirty="0">
                <a:latin typeface="Cambria" pitchFamily="18" charset="0"/>
              </a:rPr>
              <a:t>większym wydawał się ten okręt, który zeszłego lata widział Wokulski na Morzu Czarnym, </a:t>
            </a:r>
            <a:endParaRPr lang="pl-PL" i="1" dirty="0" smtClean="0">
              <a:latin typeface="Cambr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l-PL" i="1" dirty="0" smtClean="0">
                <a:latin typeface="Cambria" pitchFamily="18" charset="0"/>
              </a:rPr>
              <a:t>unieruchomiony </a:t>
            </a:r>
            <a:r>
              <a:rPr lang="pl-PL" i="1" dirty="0">
                <a:latin typeface="Cambria" pitchFamily="18" charset="0"/>
              </a:rPr>
              <a:t>z powodu zepsucia się </a:t>
            </a:r>
            <a:r>
              <a:rPr lang="pl-PL" i="1" dirty="0" smtClean="0">
                <a:latin typeface="Cambria" pitchFamily="18" charset="0"/>
              </a:rPr>
              <a:t>machin…”</a:t>
            </a:r>
            <a:endParaRPr lang="pl-PL" i="1" dirty="0">
              <a:latin typeface="Cambria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8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Saska Kępa</a:t>
            </a:r>
            <a:br>
              <a:rPr lang="pl-PL" sz="38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pl-PL" sz="3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0953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buNone/>
            </a:pPr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Monika Czerniawska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Dziękuję bardzo :- )</a:t>
            </a:r>
            <a:endParaRPr lang="pl-PL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 smtClean="0"/>
          </a:p>
          <a:p>
            <a:pPr lvl="0"/>
            <a:r>
              <a:rPr lang="pl-PL" dirty="0" err="1" smtClean="0"/>
              <a:t>Aronson</a:t>
            </a:r>
            <a:r>
              <a:rPr lang="pl-PL" dirty="0" smtClean="0"/>
              <a:t> E., Wilson T., </a:t>
            </a:r>
            <a:r>
              <a:rPr lang="pl-PL" dirty="0" err="1" smtClean="0"/>
              <a:t>Akert</a:t>
            </a:r>
            <a:r>
              <a:rPr lang="pl-PL" dirty="0" smtClean="0"/>
              <a:t> R., </a:t>
            </a:r>
            <a:r>
              <a:rPr lang="pl-PL" i="1" dirty="0" smtClean="0"/>
              <a:t>Rozdział IX – Procesy Grupowe [w:]“Psychologia Społeczna – Serce I Umysł”</a:t>
            </a:r>
            <a:r>
              <a:rPr lang="pl-PL" dirty="0" smtClean="0"/>
              <a:t>, ZYSK I </a:t>
            </a:r>
            <a:r>
              <a:rPr lang="pl-PL" dirty="0" err="1" smtClean="0"/>
              <a:t>S-KA</a:t>
            </a:r>
            <a:r>
              <a:rPr lang="pl-PL" dirty="0" smtClean="0"/>
              <a:t>, Warszawa 1997 </a:t>
            </a:r>
          </a:p>
          <a:p>
            <a:pPr lvl="0"/>
            <a:r>
              <a:rPr lang="pl-PL" dirty="0" smtClean="0"/>
              <a:t>Morawski P., „Aleksander Gierymski”, KRAJOWA AGENCJA WYDAWNICZA, Warszawa 1979</a:t>
            </a:r>
          </a:p>
          <a:p>
            <a:pPr lvl="0"/>
            <a:r>
              <a:rPr lang="pl-PL" dirty="0" smtClean="0"/>
              <a:t>Godlewski S., </a:t>
            </a:r>
            <a:r>
              <a:rPr lang="pl-PL" dirty="0" err="1" smtClean="0"/>
              <a:t>Grzeniewski</a:t>
            </a:r>
            <a:r>
              <a:rPr lang="pl-PL" dirty="0" smtClean="0"/>
              <a:t> L., Markiewicz H., </a:t>
            </a:r>
            <a:r>
              <a:rPr lang="pl-PL" i="1" dirty="0" smtClean="0"/>
              <a:t>„Śladami Wokulskiego”</a:t>
            </a:r>
            <a:r>
              <a:rPr lang="pl-PL" dirty="0" smtClean="0"/>
              <a:t>, Warszawa 1957.</a:t>
            </a:r>
          </a:p>
          <a:p>
            <a:pPr lvl="0"/>
            <a:r>
              <a:rPr lang="pl-PL" dirty="0" smtClean="0"/>
              <a:t>Kulczycka-Saloni J., </a:t>
            </a:r>
            <a:r>
              <a:rPr lang="pl-PL" i="1" dirty="0" smtClean="0"/>
              <a:t>hasło: Bolesław Prus, [w:] Literatura polska. Przewodnik encyklopedyczny</a:t>
            </a:r>
            <a:r>
              <a:rPr lang="pl-PL" dirty="0" smtClean="0"/>
              <a:t>, t. II, PWN, Warszawa 1984.</a:t>
            </a:r>
          </a:p>
          <a:p>
            <a:pPr lvl="0"/>
            <a:r>
              <a:rPr lang="pl-PL" dirty="0" smtClean="0"/>
              <a:t>Kulczycka-Saloni J</a:t>
            </a:r>
            <a:r>
              <a:rPr lang="pl-PL" i="1" dirty="0" smtClean="0"/>
              <a:t>., hasło: Lalka, [w:] Literatura polska. Przewodnik encyklopedyczny</a:t>
            </a:r>
            <a:r>
              <a:rPr lang="pl-PL" dirty="0" smtClean="0"/>
              <a:t>, t. I, PWN, Warszawa 1984</a:t>
            </a:r>
          </a:p>
          <a:p>
            <a:pPr lvl="0"/>
            <a:r>
              <a:rPr lang="pl-PL" dirty="0" smtClean="0"/>
              <a:t>Sygietyński A., </a:t>
            </a:r>
            <a:r>
              <a:rPr lang="pl-PL" i="1" dirty="0" smtClean="0"/>
              <a:t>„Album Maksa i Aleksandra Gierymskich”,</a:t>
            </a:r>
            <a:r>
              <a:rPr lang="pl-PL" dirty="0" smtClean="0"/>
              <a:t> EDIPRESSE POLSKA S.A. 2006</a:t>
            </a:r>
          </a:p>
          <a:p>
            <a:pPr lvl="0"/>
            <a:r>
              <a:rPr lang="pl-PL" dirty="0" smtClean="0"/>
              <a:t>Prus B</a:t>
            </a:r>
            <a:r>
              <a:rPr lang="pl-PL" i="1" dirty="0" smtClean="0"/>
              <a:t>., „LALKA”</a:t>
            </a:r>
            <a:r>
              <a:rPr lang="pl-PL" dirty="0" smtClean="0"/>
              <a:t>, PAŃSTWOWY INSTYTUT WYDAWNICZY , Warszawa 1977</a:t>
            </a:r>
          </a:p>
          <a:p>
            <a:pPr lvl="0"/>
            <a:r>
              <a:rPr lang="pl-PL" dirty="0" smtClean="0"/>
              <a:t>Szweykowski, „Twó</a:t>
            </a:r>
            <a:r>
              <a:rPr lang="pl-PL" i="1" dirty="0" smtClean="0"/>
              <a:t>rczość Bolesława Prusa</a:t>
            </a:r>
            <a:r>
              <a:rPr lang="pl-PL" dirty="0" smtClean="0"/>
              <a:t>”, Warszawa 1972.</a:t>
            </a:r>
          </a:p>
          <a:p>
            <a:pPr lvl="0"/>
            <a:r>
              <a:rPr lang="pl-PL" dirty="0" err="1" smtClean="0"/>
              <a:t>Grzeniewski</a:t>
            </a:r>
            <a:r>
              <a:rPr lang="pl-PL" dirty="0" smtClean="0"/>
              <a:t> L</a:t>
            </a:r>
            <a:r>
              <a:rPr lang="pl-PL" i="1" dirty="0" smtClean="0"/>
              <a:t>., hasło: kompozycja i ideologia [w:]” Warszawa w LALCE  B. Prusa”, </a:t>
            </a:r>
            <a:r>
              <a:rPr lang="pl-PL" dirty="0" smtClean="0"/>
              <a:t>Warszawa 1965</a:t>
            </a:r>
          </a:p>
          <a:p>
            <a:pPr lvl="0"/>
            <a:r>
              <a:rPr lang="pl-PL" dirty="0" smtClean="0"/>
              <a:t>Przybyła Z., </a:t>
            </a:r>
            <a:r>
              <a:rPr lang="pl-PL" i="1" dirty="0" smtClean="0"/>
              <a:t>„LALKA  Bolesława Prusa: semantyka, kompozycja, konteksty”</a:t>
            </a:r>
            <a:r>
              <a:rPr lang="pl-PL" dirty="0" smtClean="0"/>
              <a:t>,</a:t>
            </a:r>
            <a:r>
              <a:rPr lang="pl-PL" i="1" dirty="0" smtClean="0"/>
              <a:t> </a:t>
            </a:r>
            <a:r>
              <a:rPr lang="pl-PL" dirty="0" smtClean="0"/>
              <a:t>Rzeszów 1995</a:t>
            </a:r>
          </a:p>
          <a:p>
            <a:pPr lvl="0"/>
            <a:r>
              <a:rPr lang="pl-PL" dirty="0" err="1" smtClean="0"/>
              <a:t>Micke</a:t>
            </a:r>
            <a:r>
              <a:rPr lang="pl-PL" dirty="0" smtClean="0"/>
              <a:t> - Broniarek Ewa „</a:t>
            </a:r>
            <a:r>
              <a:rPr lang="pl-PL" i="1" dirty="0" smtClean="0"/>
              <a:t>Aleksander Gierymski”</a:t>
            </a:r>
            <a:r>
              <a:rPr lang="pl-PL" dirty="0" smtClean="0"/>
              <a:t>, Wyd. DOLNOŚLĄSKIE, Wrocław 2004</a:t>
            </a:r>
          </a:p>
          <a:p>
            <a:pPr lvl="0"/>
            <a:r>
              <a:rPr lang="pl-PL" dirty="0" smtClean="0"/>
              <a:t>Markiewicz H., </a:t>
            </a:r>
            <a:r>
              <a:rPr lang="pl-PL" i="1" dirty="0" smtClean="0"/>
              <a:t>„‘Lalka’ Bolesława Prusa”, </a:t>
            </a:r>
            <a:r>
              <a:rPr lang="pl-PL" dirty="0" smtClean="0"/>
              <a:t>CZYTELNIK</a:t>
            </a:r>
            <a:r>
              <a:rPr lang="pl-PL" i="1" dirty="0" smtClean="0"/>
              <a:t> ,</a:t>
            </a:r>
            <a:r>
              <a:rPr lang="pl-PL" dirty="0" smtClean="0"/>
              <a:t>Warszawa 1967r.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BIBLIOGRAFIA:</a:t>
            </a:r>
            <a:endParaRPr lang="pl-PL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REALNY krąg w opozycji do cudowności i </a:t>
            </a:r>
            <a:r>
              <a:rPr lang="pl-PL" sz="2000" dirty="0" smtClean="0"/>
              <a:t>fantazji</a:t>
            </a:r>
          </a:p>
          <a:p>
            <a:endParaRPr lang="pl-PL" sz="2000" dirty="0"/>
          </a:p>
          <a:p>
            <a:r>
              <a:rPr lang="pl-PL" dirty="0" smtClean="0"/>
              <a:t>UŻYTECZNY</a:t>
            </a:r>
          </a:p>
          <a:p>
            <a:endParaRPr lang="pl-PL" sz="2000" dirty="0"/>
          </a:p>
          <a:p>
            <a:r>
              <a:rPr lang="pl-PL" sz="2000" dirty="0"/>
              <a:t>KONSTRUKTYWNY, budujący w opozycji do negatywnego, </a:t>
            </a:r>
            <a:r>
              <a:rPr lang="pl-PL" sz="2000" dirty="0" smtClean="0"/>
              <a:t>burzącego</a:t>
            </a:r>
          </a:p>
          <a:p>
            <a:endParaRPr lang="pl-PL" sz="2000" dirty="0"/>
          </a:p>
          <a:p>
            <a:r>
              <a:rPr lang="pl-PL" sz="2000" dirty="0"/>
              <a:t>SPOŁECZNY, a nie </a:t>
            </a:r>
            <a:r>
              <a:rPr lang="pl-PL" sz="2000" dirty="0" smtClean="0"/>
              <a:t>jednostkowy</a:t>
            </a:r>
          </a:p>
          <a:p>
            <a:pPr>
              <a:buNone/>
            </a:pPr>
            <a:endParaRPr lang="pl-PL" sz="2000" dirty="0"/>
          </a:p>
          <a:p>
            <a:r>
              <a:rPr lang="pl-PL" sz="2000" dirty="0"/>
              <a:t>PEWNY i OKREŚLONY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„POZYTYWNY”</a:t>
            </a:r>
            <a:br>
              <a:rPr lang="pl-PL" sz="3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3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3400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wg</a:t>
            </a:r>
            <a:r>
              <a:rPr lang="pl-PL" sz="34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pl-PL" sz="3400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Comte`a</a:t>
            </a:r>
            <a:endParaRPr lang="pl-PL" sz="34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REALISTA (wg</a:t>
            </a:r>
            <a:r>
              <a:rPr lang="pl-PL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Comte`a</a:t>
            </a:r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pl-PL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algn="ctr"/>
            <a:endParaRPr lang="pl-PL" sz="1600" dirty="0" smtClean="0"/>
          </a:p>
          <a:p>
            <a:pPr algn="ctr"/>
            <a:endParaRPr lang="pl-PL" sz="1600" dirty="0"/>
          </a:p>
          <a:p>
            <a:pPr algn="ctr"/>
            <a:endParaRPr lang="pl-PL" sz="1600" dirty="0" smtClean="0"/>
          </a:p>
          <a:p>
            <a:pPr algn="ctr"/>
            <a:endParaRPr lang="pl-PL" sz="1600" dirty="0"/>
          </a:p>
          <a:p>
            <a:pPr algn="ctr">
              <a:buNone/>
            </a:pPr>
            <a:r>
              <a:rPr lang="pl-PL" sz="1600" dirty="0" smtClean="0"/>
              <a:t>Nie </a:t>
            </a:r>
            <a:r>
              <a:rPr lang="pl-PL" sz="1600" dirty="0"/>
              <a:t>tylko pisarz lub malarz tworzący w duchu realizmu. Realistami nazywamy również ludzi, którzy </a:t>
            </a:r>
            <a:r>
              <a:rPr lang="pl-PL" sz="1600" dirty="0" smtClean="0"/>
              <a:t>kierują </a:t>
            </a:r>
            <a:r>
              <a:rPr lang="pl-PL" sz="1600" dirty="0"/>
              <a:t>się </a:t>
            </a:r>
            <a:r>
              <a:rPr lang="pl-PL" sz="2000" b="1" dirty="0"/>
              <a:t>rozsądkiem</a:t>
            </a:r>
            <a:r>
              <a:rPr lang="pl-PL" sz="1600" dirty="0"/>
              <a:t>, a nie marzeniami, twardo stoją na ziemi, umieją </a:t>
            </a:r>
            <a:r>
              <a:rPr lang="pl-PL" sz="1600" dirty="0" smtClean="0"/>
              <a:t>obliczyć </a:t>
            </a:r>
            <a:r>
              <a:rPr lang="pl-PL" sz="1600" dirty="0"/>
              <a:t>przyczyny i skutki zdarzeń, obcy im jest idealizm, fantazjowanie, mistycyzm</a:t>
            </a:r>
          </a:p>
        </p:txBody>
      </p:sp>
      <p:pic>
        <p:nvPicPr>
          <p:cNvPr id="7" name="Obraz 6" descr="Autoportret_1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714488"/>
            <a:ext cx="3625924" cy="429103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072066" y="6072206"/>
            <a:ext cx="3857652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Aleksander Gierymski </a:t>
            </a:r>
            <a:r>
              <a:rPr lang="pl-PL" sz="11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„Autoportret”</a:t>
            </a:r>
            <a:endParaRPr lang="pl-PL" sz="11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1600" b="1" dirty="0" smtClean="0"/>
              <a:t>Pojecie </a:t>
            </a:r>
            <a:r>
              <a:rPr lang="pl-PL" sz="1600" b="1" dirty="0"/>
              <a:t>to stosuje się do </a:t>
            </a:r>
            <a:r>
              <a:rPr lang="pl-PL" sz="1600" b="1" dirty="0" smtClean="0"/>
              <a:t>określenia </a:t>
            </a:r>
            <a:r>
              <a:rPr lang="pl-PL" sz="1600" b="1" dirty="0"/>
              <a:t>metody </a:t>
            </a:r>
            <a:r>
              <a:rPr lang="pl-PL" sz="1600" b="1" dirty="0" smtClean="0"/>
              <a:t>twórczej </a:t>
            </a:r>
            <a:r>
              <a:rPr lang="pl-PL" sz="1600" b="1" dirty="0"/>
              <a:t>w malarstwie, </a:t>
            </a:r>
            <a:r>
              <a:rPr lang="pl-PL" sz="1600" b="1" dirty="0" smtClean="0"/>
              <a:t>literaturze.</a:t>
            </a:r>
          </a:p>
          <a:p>
            <a:pPr>
              <a:buFont typeface="Wingdings" pitchFamily="2" charset="2"/>
              <a:buNone/>
            </a:pPr>
            <a:endParaRPr lang="pl-PL" sz="1600" dirty="0"/>
          </a:p>
          <a:p>
            <a:pPr>
              <a:buFont typeface="Wingdings" pitchFamily="2" charset="2"/>
              <a:buNone/>
            </a:pPr>
            <a:r>
              <a:rPr lang="pl-PL" sz="1400" dirty="0" smtClean="0"/>
              <a:t>Ogół </a:t>
            </a:r>
            <a:r>
              <a:rPr lang="pl-PL" sz="2000" dirty="0"/>
              <a:t>DĄŻEŃ </a:t>
            </a:r>
            <a:r>
              <a:rPr lang="pl-PL" sz="1400" dirty="0"/>
              <a:t>w literaturze i sztuce, który </a:t>
            </a:r>
            <a:r>
              <a:rPr lang="pl-PL" sz="2400" dirty="0"/>
              <a:t>REALNIE</a:t>
            </a:r>
            <a:r>
              <a:rPr lang="pl-PL" sz="1400" dirty="0"/>
              <a:t> odzwierciedla ż</a:t>
            </a:r>
            <a:r>
              <a:rPr lang="pl-PL" sz="1400" dirty="0" smtClean="0"/>
              <a:t>ycie </a:t>
            </a:r>
            <a:r>
              <a:rPr lang="pl-PL" sz="1400" dirty="0"/>
              <a:t>codzienne człowieka w jego </a:t>
            </a:r>
            <a:r>
              <a:rPr lang="pl-PL" sz="1400" dirty="0" smtClean="0"/>
              <a:t>środowisku. </a:t>
            </a:r>
          </a:p>
          <a:p>
            <a:pPr>
              <a:buFont typeface="Wingdings" pitchFamily="2" charset="2"/>
              <a:buNone/>
            </a:pPr>
            <a:endParaRPr lang="pl-PL" sz="1400" dirty="0" smtClean="0"/>
          </a:p>
          <a:p>
            <a:pPr>
              <a:buFont typeface="Wingdings" pitchFamily="2" charset="2"/>
              <a:buNone/>
            </a:pPr>
            <a:r>
              <a:rPr lang="pl-PL" sz="1400" dirty="0" smtClean="0"/>
              <a:t>Realizm </a:t>
            </a:r>
            <a:r>
              <a:rPr lang="pl-PL" sz="1400" dirty="0"/>
              <a:t>jest metodą </a:t>
            </a:r>
            <a:r>
              <a:rPr lang="pl-PL" sz="2400" dirty="0" smtClean="0"/>
              <a:t>FOTOGRAFICZNĄ</a:t>
            </a:r>
            <a:r>
              <a:rPr lang="pl-PL" sz="1400" dirty="0" smtClean="0"/>
              <a:t> </a:t>
            </a:r>
            <a:r>
              <a:rPr lang="pl-PL" sz="1400" dirty="0"/>
              <a:t>– niczego nie </a:t>
            </a:r>
            <a:r>
              <a:rPr lang="pl-PL" sz="1400" dirty="0" smtClean="0"/>
              <a:t>odkształca </a:t>
            </a:r>
            <a:r>
              <a:rPr lang="pl-PL" sz="1400" dirty="0"/>
              <a:t>i nie pomija </a:t>
            </a:r>
            <a:r>
              <a:rPr lang="pl-PL" sz="1400" dirty="0" smtClean="0"/>
              <a:t>szczegółów, </a:t>
            </a:r>
            <a:r>
              <a:rPr lang="pl-PL" sz="1400" dirty="0"/>
              <a:t>często niewygodnych czy to dla twórcy czy też odbiorcy.</a:t>
            </a:r>
          </a:p>
          <a:p>
            <a:endParaRPr lang="pl-PL" sz="14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2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Realizm w sztuce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42910" y="4429132"/>
            <a:ext cx="80724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Bolesław </a:t>
            </a:r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Prus – OPIS </a:t>
            </a:r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Warszawy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Aleksander Gierymski – OBRAZ </a:t>
            </a:r>
            <a:r>
              <a:rPr lang="pl-P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Warszawy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l-PL" sz="1400" dirty="0"/>
          </a:p>
          <a:p>
            <a:r>
              <a:rPr lang="pl-PL" sz="2400" dirty="0" err="1" smtClean="0"/>
              <a:t>Miłość-zdrada-śmierć</a:t>
            </a:r>
            <a:endParaRPr lang="pl-PL" sz="2400" dirty="0"/>
          </a:p>
          <a:p>
            <a:r>
              <a:rPr lang="pl-PL" sz="1400" dirty="0"/>
              <a:t>Wojna</a:t>
            </a:r>
          </a:p>
          <a:p>
            <a:r>
              <a:rPr lang="pl-PL" sz="4400" dirty="0"/>
              <a:t>Miasto</a:t>
            </a:r>
          </a:p>
          <a:p>
            <a:r>
              <a:rPr lang="pl-PL" sz="1400" dirty="0"/>
              <a:t>Psychika ludzka</a:t>
            </a:r>
          </a:p>
          <a:p>
            <a:r>
              <a:rPr lang="pl-PL" sz="2400" dirty="0"/>
              <a:t>Pieniądz i kariera</a:t>
            </a:r>
          </a:p>
          <a:p>
            <a:r>
              <a:rPr lang="pl-PL" sz="1400" dirty="0"/>
              <a:t>Jednostka wobec </a:t>
            </a:r>
            <a:r>
              <a:rPr lang="pl-PL" sz="1400" dirty="0" smtClean="0"/>
              <a:t>społeczeństwa</a:t>
            </a:r>
            <a:endParaRPr lang="pl-PL" sz="1400" dirty="0"/>
          </a:p>
          <a:p>
            <a:r>
              <a:rPr lang="pl-PL" sz="1400" dirty="0" smtClean="0"/>
              <a:t>Miłość </a:t>
            </a:r>
            <a:r>
              <a:rPr lang="pl-PL" sz="1400" dirty="0"/>
              <a:t>ojcowska</a:t>
            </a:r>
          </a:p>
          <a:p>
            <a:endParaRPr lang="pl-PL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21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Główne </a:t>
            </a:r>
            <a:r>
              <a:rPr lang="pl-PL" sz="21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tematy literatury pozytywizmu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i="1" dirty="0" smtClean="0"/>
              <a:t>„Skupisko ludności, wyróżniającej się głównie zajęciami nierolniczymi. Charakteryzuje je znaczna wielkość obszaru i intensywność zabudowy; podlega odrębnej administracji”</a:t>
            </a:r>
            <a:endParaRPr lang="pl-PL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4348" y="1214422"/>
            <a:ext cx="8229600" cy="1219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Miasto wg Szkolnego Słownika Motywów Literackich</a:t>
            </a:r>
            <a:endParaRPr lang="pl-PL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357290" y="1071546"/>
          <a:ext cx="6667504" cy="42862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667504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MIASTA POZYTYWIZMU</a:t>
                      </a:r>
                      <a:endParaRPr lang="pl-PL" sz="2800" b="1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LONDYN</a:t>
                      </a:r>
                      <a:endParaRPr lang="pl-PL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WARSZAWA</a:t>
                      </a:r>
                      <a:endParaRPr lang="pl-PL" sz="2800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PARYŻ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WARSZAWA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916238" y="2924175"/>
            <a:ext cx="50403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Niekwestionowana </a:t>
            </a:r>
            <a:r>
              <a:rPr lang="pl-PL" sz="3200" dirty="0"/>
              <a:t>stolica pozytywizmu. </a:t>
            </a:r>
          </a:p>
          <a:p>
            <a:pPr>
              <a:spcBef>
                <a:spcPct val="50000"/>
              </a:spcBef>
            </a:pPr>
            <a:r>
              <a:rPr lang="pl-PL" dirty="0" smtClean="0"/>
              <a:t>Nawet </a:t>
            </a:r>
            <a:r>
              <a:rPr lang="pl-PL" dirty="0"/>
              <a:t>gdy Kraków opanowała atmosfera Młodej </a:t>
            </a:r>
            <a:r>
              <a:rPr lang="pl-PL" dirty="0" smtClean="0"/>
              <a:t>Polski - w </a:t>
            </a:r>
            <a:r>
              <a:rPr lang="pl-PL" dirty="0"/>
              <a:t>Warszawie powstawały jeszcze największe dzieła Prusa i Sienkiewicza.</a:t>
            </a:r>
          </a:p>
          <a:p>
            <a:pPr>
              <a:spcBef>
                <a:spcPct val="50000"/>
              </a:spcBef>
            </a:pPr>
            <a:r>
              <a:rPr lang="pl-PL" dirty="0"/>
              <a:t>Z Warszawą związani byli najwięksi pisarze epoki, </a:t>
            </a:r>
            <a:r>
              <a:rPr lang="pl-PL" dirty="0" smtClean="0"/>
              <a:t>a „LALKA” </a:t>
            </a:r>
            <a:r>
              <a:rPr lang="pl-PL" dirty="0"/>
              <a:t>B. Prusa </a:t>
            </a:r>
            <a:r>
              <a:rPr lang="pl-PL" b="1" dirty="0"/>
              <a:t>upamiętnia obraz stolicy w wieku </a:t>
            </a:r>
            <a:r>
              <a:rPr lang="pl-PL" b="1" dirty="0" smtClean="0"/>
              <a:t>XIX </a:t>
            </a:r>
            <a:r>
              <a:rPr lang="pl-PL" b="1" dirty="0"/>
              <a:t>– </a:t>
            </a:r>
            <a:r>
              <a:rPr lang="pl-PL" b="1" dirty="0" smtClean="0"/>
              <a:t>wspaniałą </a:t>
            </a:r>
            <a:r>
              <a:rPr lang="pl-PL" b="1" dirty="0"/>
              <a:t>panorama życia w Warszawie w owym czasie.</a:t>
            </a:r>
          </a:p>
        </p:txBody>
      </p:sp>
      <p:pic>
        <p:nvPicPr>
          <p:cNvPr id="4" name="Obraz 3" descr="palac_kultu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57158" y="2000240"/>
            <a:ext cx="2363522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281</TotalTime>
  <Words>1271</Words>
  <Application>Microsoft Office PowerPoint</Application>
  <PresentationFormat>Pokaz na ekranie (4:3)</PresentationFormat>
  <Paragraphs>184</Paragraphs>
  <Slides>28</Slides>
  <Notes>28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Papier</vt:lpstr>
      <vt:lpstr>Analiza Warszawy</vt:lpstr>
      <vt:lpstr>„Prawdziwego pozytywistę cechuje postawa aktywna,  a nie kontemplacyjna – aprobuje to, co witalne, żywe, dynamiczne, zdrowe, rozwijające się prawidłowo. Opuszcza romantyczne ruiny, zwraca się ku przyszłości. (...) dla pozytywisty wiedza to instrument przekształcenia świata – przekształcenia, ale nie rewolucji”. </vt:lpstr>
      <vt:lpstr>„POZYTYWNY”  wg. Comte`a</vt:lpstr>
      <vt:lpstr>REALISTA (wg Comte`a)</vt:lpstr>
      <vt:lpstr>Realizm w sztuce</vt:lpstr>
      <vt:lpstr>Główne tematy literatury pozytywizmu :</vt:lpstr>
      <vt:lpstr>Miasto wg Szkolnego Słownika Motywów Literackich</vt:lpstr>
      <vt:lpstr>Slajd 8</vt:lpstr>
      <vt:lpstr>WARSZAWA</vt:lpstr>
      <vt:lpstr>Warszawa w LALCE Prusa</vt:lpstr>
      <vt:lpstr>BIEDOTA, obraz POWIŚLA w twórczości Gierymkowskiego</vt:lpstr>
      <vt:lpstr>Slajd 12</vt:lpstr>
      <vt:lpstr>Slajd 13</vt:lpstr>
      <vt:lpstr>MIESZCZAŃSTWO</vt:lpstr>
      <vt:lpstr>Slajd 15</vt:lpstr>
      <vt:lpstr>ARYSTOKRACJA</vt:lpstr>
      <vt:lpstr>Slajd 17</vt:lpstr>
      <vt:lpstr>Slajd 18</vt:lpstr>
      <vt:lpstr>Slajd 19</vt:lpstr>
      <vt:lpstr>Wokulski na   Krakowskim Przedmieściu</vt:lpstr>
      <vt:lpstr>SKLEP    W O K U L S K I E G O</vt:lpstr>
      <vt:lpstr>KAMIENICA ŁĘCKICH</vt:lpstr>
      <vt:lpstr>Aleje Jerozolimskie</vt:lpstr>
      <vt:lpstr>Slajd 24</vt:lpstr>
      <vt:lpstr>    Aleje ujazdowskie </vt:lpstr>
      <vt:lpstr>Saska Kępa </vt:lpstr>
      <vt:lpstr>Dziękuję bardzo :- )</vt:lpstr>
      <vt:lpstr>BIBLIOGRAFIA:</vt:lpstr>
    </vt:vector>
  </TitlesOfParts>
  <Company>WSNHiD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Warszawy</dc:title>
  <dc:creator>student</dc:creator>
  <cp:lastModifiedBy>Bartosz Osiński</cp:lastModifiedBy>
  <cp:revision>72</cp:revision>
  <dcterms:created xsi:type="dcterms:W3CDTF">2010-03-24T09:13:55Z</dcterms:created>
  <dcterms:modified xsi:type="dcterms:W3CDTF">2010-04-12T17:24:30Z</dcterms:modified>
</cp:coreProperties>
</file>