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72" r:id="rId2"/>
    <p:sldId id="319" r:id="rId3"/>
    <p:sldId id="341" r:id="rId4"/>
    <p:sldId id="317" r:id="rId5"/>
    <p:sldId id="330" r:id="rId6"/>
    <p:sldId id="301" r:id="rId7"/>
    <p:sldId id="307" r:id="rId8"/>
    <p:sldId id="320" r:id="rId9"/>
    <p:sldId id="348" r:id="rId10"/>
  </p:sldIdLst>
  <p:sldSz cx="9144000" cy="6858000" type="screen4x3"/>
  <p:notesSz cx="6858000" cy="9067800"/>
  <p:defaultTextStyle>
    <a:defPPr>
      <a:defRPr lang="en-US"/>
    </a:defPPr>
    <a:lvl1pPr algn="ctr" rtl="0" fontAlgn="base">
      <a:lnSpc>
        <a:spcPct val="85000"/>
      </a:lnSpc>
      <a:spcBef>
        <a:spcPct val="2000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1pPr>
    <a:lvl2pPr marL="457200" algn="ctr" rtl="0" fontAlgn="base">
      <a:lnSpc>
        <a:spcPct val="85000"/>
      </a:lnSpc>
      <a:spcBef>
        <a:spcPct val="2000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2pPr>
    <a:lvl3pPr marL="914400" algn="ctr" rtl="0" fontAlgn="base">
      <a:lnSpc>
        <a:spcPct val="85000"/>
      </a:lnSpc>
      <a:spcBef>
        <a:spcPct val="2000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3pPr>
    <a:lvl4pPr marL="1371600" algn="ctr" rtl="0" fontAlgn="base">
      <a:lnSpc>
        <a:spcPct val="85000"/>
      </a:lnSpc>
      <a:spcBef>
        <a:spcPct val="2000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4pPr>
    <a:lvl5pPr marL="1828800" algn="ctr" rtl="0" fontAlgn="base">
      <a:lnSpc>
        <a:spcPct val="85000"/>
      </a:lnSpc>
      <a:spcBef>
        <a:spcPct val="2000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5"/>
    <p:penClr>
      <a:srgbClr val="FF0000"/>
    </p:penClr>
  </p:showPr>
  <p:clrMru>
    <a:srgbClr val="F22800"/>
    <a:srgbClr val="99CC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085" autoAdjust="0"/>
    <p:restoredTop sz="92049" autoAdjust="0"/>
  </p:normalViewPr>
  <p:slideViewPr>
    <p:cSldViewPr showGuides="1">
      <p:cViewPr>
        <p:scale>
          <a:sx n="70" d="100"/>
          <a:sy n="70" d="100"/>
        </p:scale>
        <p:origin x="-1452" y="-54"/>
      </p:cViewPr>
      <p:guideLst>
        <p:guide orient="horz" pos="144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6E164C7-01C2-48E1-BD0C-06CC74F69E3E}" type="datetimeFigureOut">
              <a:rPr lang="pl-PL"/>
              <a:pPr>
                <a:defRPr/>
              </a:pPr>
              <a:t>2009-03-25</a:t>
            </a:fld>
            <a:endParaRPr lang="pl-PL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21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121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30C4F37-F452-4AA3-B2D1-B7A0AB9EFC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79450"/>
            <a:ext cx="4533900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06888"/>
            <a:ext cx="54864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21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121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DE9F26E-6F57-4BB8-ABCD-FEECFE4F8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0BAB8-D920-404A-8AF5-3DE4BC997DD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z="18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z="1600" dirty="0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92690-349C-45A2-BD91-8BAD7E15ECC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FFF5D-BD63-4805-9A92-3BB55884DA8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2A315-49AB-43C2-B1C5-111CB591098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692A3-8E2E-4537-A64A-FC37E78DD1A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578B4-AD60-4CFB-8044-833DD20AE0E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l-PL" smtClean="0"/>
              <a:t>Pierwsza dziesiątka PARTNERÓW Microsoft – z pośród kilkudziesięciu</a:t>
            </a: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5159375" y="5781675"/>
            <a:ext cx="36385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1"/>
          <p:cNvGrpSpPr>
            <a:grpSpLocks/>
          </p:cNvGrpSpPr>
          <p:nvPr userDrawn="1"/>
        </p:nvGrpSpPr>
        <p:grpSpPr bwMode="auto">
          <a:xfrm>
            <a:off x="-1304925" y="6218238"/>
            <a:ext cx="3794125" cy="1277937"/>
            <a:chOff x="3194" y="2869"/>
            <a:chExt cx="2390" cy="805"/>
          </a:xfrm>
        </p:grpSpPr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>
              <a:off x="3194" y="2869"/>
              <a:ext cx="2390" cy="805"/>
              <a:chOff x="630" y="2817"/>
              <a:chExt cx="2390" cy="805"/>
            </a:xfrm>
          </p:grpSpPr>
          <p:sp>
            <p:nvSpPr>
              <p:cNvPr id="9" name="Oval 22"/>
              <p:cNvSpPr>
                <a:spLocks noChangeArrowheads="1"/>
              </p:cNvSpPr>
              <p:nvPr userDrawn="1"/>
            </p:nvSpPr>
            <p:spPr bwMode="auto">
              <a:xfrm>
                <a:off x="630" y="2817"/>
                <a:ext cx="2390" cy="805"/>
              </a:xfrm>
              <a:prstGeom prst="ellipse">
                <a:avLst/>
              </a:prstGeom>
              <a:solidFill>
                <a:schemeClr val="tx1">
                  <a:alpha val="25000"/>
                </a:scheme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US" sz="2400">
                  <a:latin typeface="Arial" charset="0"/>
                </a:endParaRPr>
              </a:p>
            </p:txBody>
          </p:sp>
          <p:sp>
            <p:nvSpPr>
              <p:cNvPr id="10" name="Oval 23"/>
              <p:cNvSpPr>
                <a:spLocks noChangeArrowheads="1"/>
              </p:cNvSpPr>
              <p:nvPr userDrawn="1"/>
            </p:nvSpPr>
            <p:spPr bwMode="auto">
              <a:xfrm>
                <a:off x="694" y="2857"/>
                <a:ext cx="2262" cy="733"/>
              </a:xfrm>
              <a:prstGeom prst="ellipse">
                <a:avLst/>
              </a:prstGeom>
              <a:solidFill>
                <a:schemeClr val="tx1">
                  <a:alpha val="25000"/>
                </a:scheme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US" sz="2400">
                  <a:latin typeface="Arial" charset="0"/>
                </a:endParaRPr>
              </a:p>
            </p:txBody>
          </p:sp>
          <p:sp>
            <p:nvSpPr>
              <p:cNvPr id="11" name="Oval 24"/>
              <p:cNvSpPr>
                <a:spLocks noChangeArrowheads="1"/>
              </p:cNvSpPr>
              <p:nvPr userDrawn="1"/>
            </p:nvSpPr>
            <p:spPr bwMode="auto">
              <a:xfrm>
                <a:off x="750" y="2897"/>
                <a:ext cx="2166" cy="653"/>
              </a:xfrm>
              <a:prstGeom prst="ellipse">
                <a:avLst/>
              </a:prstGeom>
              <a:solidFill>
                <a:schemeClr val="tx1">
                  <a:alpha val="25000"/>
                </a:scheme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US" sz="2400">
                  <a:latin typeface="Arial" charset="0"/>
                </a:endParaRPr>
              </a:p>
            </p:txBody>
          </p:sp>
        </p:grpSp>
        <p:sp>
          <p:nvSpPr>
            <p:cNvPr id="7" name="Oval 21"/>
            <p:cNvSpPr>
              <a:spLocks noChangeArrowheads="1"/>
            </p:cNvSpPr>
            <p:nvPr userDrawn="1"/>
          </p:nvSpPr>
          <p:spPr bwMode="auto">
            <a:xfrm>
              <a:off x="3294" y="2961"/>
              <a:ext cx="2166" cy="653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endParaRPr lang="en-US" sz="2400">
                <a:latin typeface="Arial" charset="0"/>
              </a:endParaRPr>
            </a:p>
          </p:txBody>
        </p:sp>
        <p:pic>
          <p:nvPicPr>
            <p:cNvPr id="8" name="Picture 20" descr="microplan_logo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4502" y="2578"/>
              <a:ext cx="184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682625" y="4843463"/>
            <a:ext cx="8202613" cy="519112"/>
          </a:xfrm>
          <a:ln algn="ctr"/>
        </p:spPr>
        <p:txBody>
          <a:bodyPr tIns="45720"/>
          <a:lstStyle>
            <a:lvl1pPr>
              <a:defRPr sz="2800"/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2625" y="5383213"/>
            <a:ext cx="8202613" cy="1249362"/>
          </a:xfrm>
          <a:ln/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buFontTx/>
              <a:buNone/>
              <a:defRPr sz="1800"/>
            </a:lvl1pPr>
          </a:lstStyle>
          <a:p>
            <a:r>
              <a:rPr lang="en-US"/>
              <a:t>Presenters Name</a:t>
            </a:r>
          </a:p>
          <a:p>
            <a:r>
              <a:rPr lang="en-US"/>
              <a:t>Title</a:t>
            </a:r>
          </a:p>
          <a:p>
            <a:r>
              <a:rPr lang="en-US"/>
              <a:t>Microsoft </a:t>
            </a:r>
          </a:p>
          <a:p>
            <a:r>
              <a:rPr lang="en-US"/>
              <a:t>Corporation</a:t>
            </a:r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3225" y="277813"/>
            <a:ext cx="2122488" cy="335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7813"/>
            <a:ext cx="6219825" cy="335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277813"/>
            <a:ext cx="849471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6050"/>
            <a:ext cx="4170363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416050"/>
            <a:ext cx="4171950" cy="221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 advTm="6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 advTm="6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6050"/>
            <a:ext cx="8494713" cy="2214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1" name="Picture 3" descr="bulle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336088" y="0"/>
            <a:ext cx="2413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7-00029_BAK_v03TO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598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7813"/>
            <a:ext cx="8480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grpSp>
        <p:nvGrpSpPr>
          <p:cNvPr id="2054" name="Group 31"/>
          <p:cNvGrpSpPr>
            <a:grpSpLocks/>
          </p:cNvGrpSpPr>
          <p:nvPr userDrawn="1"/>
        </p:nvGrpSpPr>
        <p:grpSpPr bwMode="auto">
          <a:xfrm>
            <a:off x="-1304925" y="6218238"/>
            <a:ext cx="3794125" cy="1277937"/>
            <a:chOff x="3194" y="2869"/>
            <a:chExt cx="2390" cy="805"/>
          </a:xfrm>
        </p:grpSpPr>
        <p:grpSp>
          <p:nvGrpSpPr>
            <p:cNvPr id="2055" name="Group 25"/>
            <p:cNvGrpSpPr>
              <a:grpSpLocks/>
            </p:cNvGrpSpPr>
            <p:nvPr userDrawn="1"/>
          </p:nvGrpSpPr>
          <p:grpSpPr bwMode="auto">
            <a:xfrm>
              <a:off x="3194" y="2869"/>
              <a:ext cx="2390" cy="805"/>
              <a:chOff x="630" y="2817"/>
              <a:chExt cx="2390" cy="805"/>
            </a:xfrm>
          </p:grpSpPr>
          <p:sp>
            <p:nvSpPr>
              <p:cNvPr id="1046" name="Oval 22"/>
              <p:cNvSpPr>
                <a:spLocks noChangeArrowheads="1"/>
              </p:cNvSpPr>
              <p:nvPr userDrawn="1"/>
            </p:nvSpPr>
            <p:spPr bwMode="auto">
              <a:xfrm>
                <a:off x="630" y="2817"/>
                <a:ext cx="2390" cy="805"/>
              </a:xfrm>
              <a:prstGeom prst="ellipse">
                <a:avLst/>
              </a:prstGeom>
              <a:solidFill>
                <a:schemeClr val="tx1">
                  <a:alpha val="25000"/>
                </a:scheme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US" sz="2400">
                  <a:latin typeface="Arial" charset="0"/>
                </a:endParaRPr>
              </a:p>
            </p:txBody>
          </p:sp>
          <p:sp>
            <p:nvSpPr>
              <p:cNvPr id="1047" name="Oval 23"/>
              <p:cNvSpPr>
                <a:spLocks noChangeArrowheads="1"/>
              </p:cNvSpPr>
              <p:nvPr userDrawn="1"/>
            </p:nvSpPr>
            <p:spPr bwMode="auto">
              <a:xfrm>
                <a:off x="694" y="2857"/>
                <a:ext cx="2262" cy="733"/>
              </a:xfrm>
              <a:prstGeom prst="ellipse">
                <a:avLst/>
              </a:prstGeom>
              <a:solidFill>
                <a:schemeClr val="tx1">
                  <a:alpha val="25000"/>
                </a:scheme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US" sz="2400">
                  <a:latin typeface="Arial" charset="0"/>
                </a:endParaRPr>
              </a:p>
            </p:txBody>
          </p:sp>
          <p:sp>
            <p:nvSpPr>
              <p:cNvPr id="1048" name="Oval 24"/>
              <p:cNvSpPr>
                <a:spLocks noChangeArrowheads="1"/>
              </p:cNvSpPr>
              <p:nvPr userDrawn="1"/>
            </p:nvSpPr>
            <p:spPr bwMode="auto">
              <a:xfrm>
                <a:off x="750" y="2897"/>
                <a:ext cx="2166" cy="653"/>
              </a:xfrm>
              <a:prstGeom prst="ellipse">
                <a:avLst/>
              </a:prstGeom>
              <a:solidFill>
                <a:schemeClr val="tx1">
                  <a:alpha val="25000"/>
                </a:schemeClr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  <a:spcBef>
                    <a:spcPct val="0"/>
                  </a:spcBef>
                  <a:defRPr/>
                </a:pPr>
                <a:endParaRPr lang="en-US" sz="2400">
                  <a:latin typeface="Arial" charset="0"/>
                </a:endParaRPr>
              </a:p>
            </p:txBody>
          </p:sp>
        </p:grpSp>
        <p:sp>
          <p:nvSpPr>
            <p:cNvPr id="1045" name="Oval 21"/>
            <p:cNvSpPr>
              <a:spLocks noChangeArrowheads="1"/>
            </p:cNvSpPr>
            <p:nvPr userDrawn="1"/>
          </p:nvSpPr>
          <p:spPr bwMode="auto">
            <a:xfrm>
              <a:off x="3294" y="2961"/>
              <a:ext cx="2166" cy="653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  <a:defRPr/>
              </a:pPr>
              <a:endParaRPr lang="en-US" sz="2400">
                <a:latin typeface="Arial" charset="0"/>
              </a:endParaRPr>
            </a:p>
          </p:txBody>
        </p:sp>
        <p:pic>
          <p:nvPicPr>
            <p:cNvPr id="2057" name="Picture 20" descr="microplan_logo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 rot="5400000">
              <a:off x="4502" y="2578"/>
              <a:ext cx="184" cy="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ransition spd="med" advClick="0" advTm="6000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emi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emi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emi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emi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emi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emi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emi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emibold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413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968375" indent="-2809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257300" indent="-2873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1546225" indent="-2873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003425" indent="-287338" algn="l" rtl="0" fontAlgn="base">
        <a:lnSpc>
          <a:spcPct val="90000"/>
        </a:lnSpc>
        <a:spcBef>
          <a:spcPct val="3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460625" indent="-287338" algn="l" rtl="0" fontAlgn="base">
        <a:lnSpc>
          <a:spcPct val="90000"/>
        </a:lnSpc>
        <a:spcBef>
          <a:spcPct val="3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2917825" indent="-287338" algn="l" rtl="0" fontAlgn="base">
        <a:lnSpc>
          <a:spcPct val="90000"/>
        </a:lnSpc>
        <a:spcBef>
          <a:spcPct val="3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375025" indent="-287338" algn="l" rtl="0" fontAlgn="base">
        <a:lnSpc>
          <a:spcPct val="90000"/>
        </a:lnSpc>
        <a:spcBef>
          <a:spcPct val="3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plan.pl/pl/microplan_index.ph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6.jpeg"/><Relationship Id="rId5" Type="http://schemas.openxmlformats.org/officeDocument/2006/relationships/image" Target="../media/image13.png"/><Relationship Id="rId15" Type="http://schemas.openxmlformats.org/officeDocument/2006/relationships/image" Target="../media/image19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562600"/>
            <a:ext cx="8202613" cy="646113"/>
          </a:xfrm>
        </p:spPr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r>
              <a:rPr lang="pl-PL" smtClean="0"/>
              <a:t>www.microplan.pl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4191000"/>
            <a:ext cx="9144000" cy="1463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l-PL" sz="4800">
                <a:solidFill>
                  <a:srgbClr val="336699"/>
                </a:solidFill>
                <a:latin typeface="Arial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l-PL" sz="4800">
                <a:solidFill>
                  <a:srgbClr val="336699"/>
                </a:solidFill>
                <a:latin typeface="Arial" charset="0"/>
              </a:rPr>
              <a:t> </a:t>
            </a:r>
            <a:r>
              <a:rPr lang="pl-PL" sz="4800">
                <a:latin typeface="Arial" charset="0"/>
              </a:rPr>
              <a:t>Dynamics AX</a:t>
            </a:r>
            <a:endParaRPr lang="en-US" sz="4800">
              <a:latin typeface="Arial" charset="0"/>
            </a:endParaRPr>
          </a:p>
        </p:txBody>
      </p:sp>
      <p:pic>
        <p:nvPicPr>
          <p:cNvPr id="4100" name="Obraz 1" descr="mppl_logo_m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191000"/>
            <a:ext cx="4052094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mtClean="0">
                <a:latin typeface="Verdana" pitchFamily="34" charset="0"/>
              </a:rPr>
              <a:t>Microplan Polska Sp. z o.o.</a:t>
            </a:r>
            <a:endParaRPr lang="en-US" smtClean="0"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pl-PL" sz="22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pl-PL" sz="2200" smtClean="0">
                <a:latin typeface="Verdana" pitchFamily="34" charset="0"/>
              </a:rPr>
              <a:t>Jesteśmy z Państwem od 2000 roku</a:t>
            </a:r>
          </a:p>
          <a:p>
            <a:pPr eaLnBrk="1" hangingPunct="1">
              <a:buFont typeface="Wingdings" pitchFamily="2" charset="2"/>
              <a:buChar char="Ø"/>
            </a:pPr>
            <a:endParaRPr lang="pl-PL" sz="22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pl-PL" sz="2200" smtClean="0">
                <a:latin typeface="Verdana" pitchFamily="34" charset="0"/>
              </a:rPr>
              <a:t>Zatrudniamy ponad 40 najlepszych specjalistów</a:t>
            </a:r>
          </a:p>
          <a:p>
            <a:pPr eaLnBrk="1" hangingPunct="1">
              <a:buFont typeface="Wingdings" pitchFamily="2" charset="2"/>
              <a:buChar char="Ø"/>
            </a:pPr>
            <a:endParaRPr lang="pl-PL" sz="22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pl-PL" sz="2200" smtClean="0">
                <a:latin typeface="Verdana" pitchFamily="34" charset="0"/>
              </a:rPr>
              <a:t>Dwie lokalizacje Poznań i Warszawa</a:t>
            </a:r>
          </a:p>
          <a:p>
            <a:pPr eaLnBrk="1" hangingPunct="1">
              <a:buFont typeface="Wingdings" pitchFamily="2" charset="2"/>
              <a:buChar char="Ø"/>
            </a:pPr>
            <a:endParaRPr lang="pl-PL" sz="22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pl-PL" sz="2200" smtClean="0">
                <a:latin typeface="Verdana" pitchFamily="34" charset="0"/>
              </a:rPr>
              <a:t>Wartością najwyższą jest dla nas sukces Klientów</a:t>
            </a:r>
          </a:p>
          <a:p>
            <a:pPr eaLnBrk="1" hangingPunct="1">
              <a:buFont typeface="Wingdings" pitchFamily="2" charset="2"/>
              <a:buNone/>
            </a:pPr>
            <a:endParaRPr lang="pl-PL" sz="2200" smtClean="0"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pl-PL" sz="2200" smtClean="0">
                <a:latin typeface="Verdana" pitchFamily="34" charset="0"/>
              </a:rPr>
              <a:t>Główne produkty: system klasy ERP Dynamics AX</a:t>
            </a:r>
          </a:p>
          <a:p>
            <a:pPr marL="2057400" lvl="4" indent="-228600" eaLnBrk="1" hangingPunct="1">
              <a:buFont typeface="Wingdings" pitchFamily="2" charset="2"/>
              <a:buNone/>
            </a:pPr>
            <a:r>
              <a:rPr lang="pl-PL" sz="1800" smtClean="0">
                <a:latin typeface="Verdana" pitchFamily="34" charset="0"/>
              </a:rPr>
              <a:t>              </a:t>
            </a:r>
            <a:r>
              <a:rPr lang="pl-PL" sz="2200" smtClean="0">
                <a:latin typeface="Verdana" pitchFamily="34" charset="0"/>
              </a:rPr>
              <a:t>system klasy CRM Dynamics CRM</a:t>
            </a:r>
          </a:p>
          <a:p>
            <a:pPr marL="2057400" lvl="4" indent="-228600" eaLnBrk="1" hangingPunct="1">
              <a:buFont typeface="Wingdings" pitchFamily="2" charset="2"/>
              <a:buNone/>
            </a:pPr>
            <a:endParaRPr lang="en-US" sz="220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endParaRPr lang="en-US" sz="2200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124" name="Picture 6" descr="Dynmc-AX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172200"/>
            <a:ext cx="2590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smtClean="0">
              <a:latin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458200" cy="3962400"/>
          </a:xfrm>
        </p:spPr>
        <p:txBody>
          <a:bodyPr/>
          <a:lstStyle/>
          <a:p>
            <a:pPr>
              <a:buFontTx/>
              <a:buNone/>
            </a:pPr>
            <a:endParaRPr lang="pl-PL" smtClean="0">
              <a:latin typeface="Arial" charset="0"/>
            </a:endParaRPr>
          </a:p>
          <a:p>
            <a:pPr>
              <a:buFontTx/>
              <a:buNone/>
            </a:pPr>
            <a:endParaRPr lang="pl-PL" smtClean="0">
              <a:latin typeface="Arial" charset="0"/>
            </a:endParaRPr>
          </a:p>
          <a:p>
            <a:pPr algn="ctr">
              <a:buFontTx/>
              <a:buNone/>
            </a:pPr>
            <a:r>
              <a:rPr lang="pl-PL" sz="2400" smtClean="0">
                <a:latin typeface="Verdana" pitchFamily="34" charset="0"/>
              </a:rPr>
              <a:t>Każdy realizowany przez nas projekt prowadzimy</a:t>
            </a:r>
          </a:p>
          <a:p>
            <a:pPr algn="ctr">
              <a:buFontTx/>
              <a:buNone/>
            </a:pPr>
            <a:r>
              <a:rPr lang="pl-PL" sz="2400" smtClean="0">
                <a:latin typeface="Verdana" pitchFamily="34" charset="0"/>
              </a:rPr>
              <a:t>z pełnym zaangażowaniem i perfekcją </a:t>
            </a:r>
          </a:p>
        </p:txBody>
      </p:sp>
      <p:pic>
        <p:nvPicPr>
          <p:cNvPr id="6148" name="Picture 6" descr="Dynmc-AX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6172200"/>
            <a:ext cx="2590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Obraz 4" descr="http://www.microplan.pl/_swf/header_1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286000" y="4876800"/>
            <a:ext cx="8458200" cy="396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  <a:defRPr/>
            </a:pPr>
            <a:endParaRPr lang="pl-PL" sz="2800" b="0" kern="0" dirty="0">
              <a:solidFill>
                <a:schemeClr val="tx2"/>
              </a:solidFill>
              <a:latin typeface="Arial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  <a:defRPr/>
            </a:pPr>
            <a:endParaRPr lang="pl-PL" sz="2800" b="0" kern="0" dirty="0">
              <a:solidFill>
                <a:schemeClr val="tx2"/>
              </a:solidFill>
              <a:latin typeface="Arial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30000"/>
              </a:spcBef>
              <a:defRPr/>
            </a:pPr>
            <a:endParaRPr lang="pl-PL" sz="2800" b="0" kern="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smtClean="0">
                <a:latin typeface="Arial" charset="0"/>
              </a:rPr>
              <a:t> </a:t>
            </a:r>
            <a:r>
              <a:rPr lang="pl-PL" sz="3200" smtClean="0">
                <a:latin typeface="Verdana" pitchFamily="34" charset="0"/>
              </a:rPr>
              <a:t>Microplan Polska - REFERENCJE</a:t>
            </a:r>
            <a:endParaRPr lang="en-US" smtClean="0">
              <a:latin typeface="Arial" charset="0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94713" cy="5029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</a:endParaRPr>
          </a:p>
        </p:txBody>
      </p:sp>
      <p:pic>
        <p:nvPicPr>
          <p:cNvPr id="1032" name="Picture 6" descr="Dynmc-AX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6172200"/>
            <a:ext cx="2590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105400"/>
            <a:ext cx="14398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/>
          <p:cNvPicPr preferRelativeResize="0">
            <a:picLocks noChangeArrowheads="1"/>
          </p:cNvPicPr>
          <p:nvPr/>
        </p:nvPicPr>
        <p:blipFill>
          <a:blip r:embed="rId6"/>
          <a:srcRect l="16240" t="17224" r="71346" b="74409"/>
          <a:stretch>
            <a:fillRect/>
          </a:stretch>
        </p:blipFill>
        <p:spPr bwMode="auto">
          <a:xfrm>
            <a:off x="3810000" y="2438400"/>
            <a:ext cx="1512888" cy="720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5" name="Picture 12" descr="atlas estet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3505200"/>
            <a:ext cx="1647825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6400800" y="3657600"/>
          <a:ext cx="1981200" cy="914400"/>
        </p:xfrm>
        <a:graphic>
          <a:graphicData uri="http://schemas.openxmlformats.org/presentationml/2006/ole">
            <p:oleObj spid="_x0000_s1026" r:id="rId8" imgW="6072232" imgH="8353486" progId="">
              <p:embed/>
            </p:oleObj>
          </a:graphicData>
        </a:graphic>
      </p:graphicFrame>
      <p:graphicFrame>
        <p:nvGraphicFramePr>
          <p:cNvPr id="1027" name="Object 14"/>
          <p:cNvGraphicFramePr>
            <a:graphicFrameLocks noChangeAspect="1"/>
          </p:cNvGraphicFramePr>
          <p:nvPr/>
        </p:nvGraphicFramePr>
        <p:xfrm>
          <a:off x="6400800" y="1066800"/>
          <a:ext cx="1962150" cy="904875"/>
        </p:xfrm>
        <a:graphic>
          <a:graphicData uri="http://schemas.openxmlformats.org/presentationml/2006/ole">
            <p:oleObj spid="_x0000_s1027" name="Fotografia Photo Editor" r:id="rId9" imgW="2190476" imgH="1009791" progId="">
              <p:embed/>
            </p:oleObj>
          </a:graphicData>
        </a:graphic>
      </p:graphicFrame>
      <p:graphicFrame>
        <p:nvGraphicFramePr>
          <p:cNvPr id="1028" name="Object 15"/>
          <p:cNvGraphicFramePr>
            <a:graphicFrameLocks noChangeAspect="1"/>
          </p:cNvGraphicFramePr>
          <p:nvPr/>
        </p:nvGraphicFramePr>
        <p:xfrm>
          <a:off x="6553200" y="2209800"/>
          <a:ext cx="1728788" cy="1152525"/>
        </p:xfrm>
        <a:graphic>
          <a:graphicData uri="http://schemas.openxmlformats.org/presentationml/2006/ole">
            <p:oleObj spid="_x0000_s1028" name="Fotografia Photo Editor" r:id="rId10" imgW="1428949" imgH="1152381" progId="">
              <p:embed/>
            </p:oleObj>
          </a:graphicData>
        </a:graphic>
      </p:graphicFrame>
      <p:pic>
        <p:nvPicPr>
          <p:cNvPr id="1036" name="Picture 16" descr="hilton_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0" y="1143000"/>
            <a:ext cx="1447800" cy="10112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7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" y="1447800"/>
            <a:ext cx="2133600" cy="83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9" name="Object 19"/>
          <p:cNvGraphicFramePr>
            <a:graphicFrameLocks noChangeAspect="1"/>
          </p:cNvGraphicFramePr>
          <p:nvPr/>
        </p:nvGraphicFramePr>
        <p:xfrm>
          <a:off x="6248400" y="4876800"/>
          <a:ext cx="2133600" cy="966788"/>
        </p:xfrm>
        <a:graphic>
          <a:graphicData uri="http://schemas.openxmlformats.org/presentationml/2006/ole">
            <p:oleObj spid="_x0000_s1029" name="Obraz - mapa bitowa" r:id="rId13" imgW="5961905" imgH="2704762" progId="PBrush">
              <p:embed/>
            </p:oleObj>
          </a:graphicData>
        </a:graphic>
      </p:graphicFrame>
      <p:pic>
        <p:nvPicPr>
          <p:cNvPr id="103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29000" y="4572000"/>
            <a:ext cx="2209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Obraz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14400" y="3810000"/>
            <a:ext cx="1638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Obraz 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00" y="5562600"/>
            <a:ext cx="1647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Obraz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14400" y="2743200"/>
            <a:ext cx="1836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latin typeface="Verdana" pitchFamily="34" charset="0"/>
              </a:rPr>
              <a:t>Dlaczego My?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07035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pl-PL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Wysoko wykwalifikowany </a:t>
            </a:r>
            <a:r>
              <a:rPr lang="pl-PL" sz="27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zespół</a:t>
            </a:r>
            <a:r>
              <a:rPr lang="pl-PL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specjalistów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  <a:defRPr/>
            </a:pPr>
            <a:endParaRPr lang="pl-PL" sz="27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pl-PL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Unikalna aplikacja TMS wspomagająca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pl-PL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prowadzenie projektów 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  <a:defRPr/>
            </a:pPr>
            <a:endParaRPr lang="pl-PL" sz="27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pl-PL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Elastyczność i indywidualne podejście do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pl-PL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każdego Klienta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endParaRPr lang="pl-PL" sz="27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pl-PL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Wieloletnie doświadczenie – ponad 200 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r>
              <a:rPr lang="pl-PL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zrealizowanych projektów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  <a:defRPr/>
            </a:pPr>
            <a:endParaRPr lang="pl-PL" sz="2700" dirty="0" smtClean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0244" name="Picture 6" descr="Dynmc-AX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172200"/>
            <a:ext cx="2590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480425" cy="538162"/>
          </a:xfrm>
        </p:spPr>
        <p:txBody>
          <a:bodyPr/>
          <a:lstStyle/>
          <a:p>
            <a:pPr eaLnBrk="1" hangingPunct="1"/>
            <a:r>
              <a:rPr lang="pl-PL" sz="3200" smtClean="0">
                <a:latin typeface="Verdana" pitchFamily="34" charset="0"/>
              </a:rPr>
              <a:t>Certyfikaty i wyróżnienia</a:t>
            </a:r>
            <a:endParaRPr lang="en-US" sz="3200" smtClean="0">
              <a:latin typeface="Verdan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94713" cy="49879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pl-PL" sz="2200" b="1" smtClean="0">
                <a:latin typeface="Verdana" pitchFamily="34" charset="0"/>
              </a:rPr>
              <a:t>			</a:t>
            </a:r>
            <a:r>
              <a:rPr lang="pl-PL" sz="2200" smtClean="0">
                <a:latin typeface="Verdana" pitchFamily="34" charset="0"/>
              </a:rPr>
              <a:t>Wyróżnienie w konkursie PARTNER ROKU</a:t>
            </a:r>
            <a:r>
              <a:rPr lang="pl-PL" smtClean="0"/>
              <a:t> </a:t>
            </a:r>
            <a:endParaRPr lang="en-US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76400"/>
            <a:ext cx="3086100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3" name="Picture 6" descr="Dynmc-AX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6172200"/>
            <a:ext cx="2590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0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480425" cy="538162"/>
          </a:xfrm>
        </p:spPr>
        <p:txBody>
          <a:bodyPr/>
          <a:lstStyle/>
          <a:p>
            <a:pPr eaLnBrk="1" hangingPunct="1"/>
            <a:r>
              <a:rPr lang="pl-PL" sz="3200" smtClean="0">
                <a:latin typeface="Verdana" pitchFamily="34" charset="0"/>
              </a:rPr>
              <a:t>Certyfikaty i wyróżnienia</a:t>
            </a:r>
            <a:endParaRPr lang="en-US" sz="3200" smtClean="0">
              <a:latin typeface="Verdana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990600"/>
            <a:ext cx="8494713" cy="498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30000"/>
              </a:spcBef>
            </a:pPr>
            <a:r>
              <a:rPr lang="pl-PL" sz="2200">
                <a:solidFill>
                  <a:schemeClr val="tx2"/>
                </a:solidFill>
                <a:latin typeface="Verdana" pitchFamily="34" charset="0"/>
              </a:rPr>
              <a:t>	</a:t>
            </a:r>
            <a:r>
              <a:rPr lang="pl-PL" sz="2200" b="0">
                <a:solidFill>
                  <a:schemeClr val="tx2"/>
                </a:solidFill>
                <a:latin typeface="Verdana" pitchFamily="34" charset="0"/>
              </a:rPr>
              <a:t>Dyplom Microsoft Dynamics Partner Academy</a:t>
            </a:r>
            <a:endParaRPr lang="en-US" sz="2200" b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3316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676400"/>
            <a:ext cx="3419475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7" name="Picture 5" descr="Dynmc-AX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6172200"/>
            <a:ext cx="2590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0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480425" cy="538162"/>
          </a:xfrm>
        </p:spPr>
        <p:txBody>
          <a:bodyPr/>
          <a:lstStyle/>
          <a:p>
            <a:pPr eaLnBrk="1" hangingPunct="1"/>
            <a:r>
              <a:rPr lang="pl-PL" sz="3200" smtClean="0">
                <a:latin typeface="Verdana" pitchFamily="34" charset="0"/>
              </a:rPr>
              <a:t>Certyfikaty i wyróżnienia</a:t>
            </a:r>
            <a:endParaRPr lang="en-US" sz="3200" smtClean="0">
              <a:latin typeface="Verdana" pitchFamily="34" charset="0"/>
            </a:endParaRPr>
          </a:p>
        </p:txBody>
      </p:sp>
      <p:pic>
        <p:nvPicPr>
          <p:cNvPr id="14339" name="Picture 5" descr="Dynmc-AX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6172200"/>
            <a:ext cx="2590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ole tekstowe 6"/>
          <p:cNvSpPr txBox="1">
            <a:spLocks noChangeArrowheads="1"/>
          </p:cNvSpPr>
          <p:nvPr/>
        </p:nvSpPr>
        <p:spPr bwMode="auto">
          <a:xfrm>
            <a:off x="1752600" y="990600"/>
            <a:ext cx="7239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800" b="0">
                <a:latin typeface="Verdana" pitchFamily="34" charset="0"/>
              </a:rPr>
              <a:t>Najwyższy poziom partnerstwa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057400"/>
            <a:ext cx="626864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Naszym celem jest sukces Klienta…</a:t>
            </a:r>
          </a:p>
        </p:txBody>
      </p:sp>
      <p:sp>
        <p:nvSpPr>
          <p:cNvPr id="16387" name="pole tekstowe 2"/>
          <p:cNvSpPr txBox="1">
            <a:spLocks noChangeArrowheads="1"/>
          </p:cNvSpPr>
          <p:nvPr/>
        </p:nvSpPr>
        <p:spPr bwMode="auto">
          <a:xfrm>
            <a:off x="2362200" y="1066800"/>
            <a:ext cx="6629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2000" b="0">
                <a:latin typeface="Verdana" pitchFamily="34" charset="0"/>
              </a:rPr>
              <a:t>Pracujemy wytrwale nie bojąc się wyzwań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0"/>
            <a:ext cx="3105150" cy="232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4214813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581400"/>
            <a:ext cx="4071938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029_template_v02color_Final">
  <a:themeElements>
    <a:clrScheme name="7-00029_template_v02color_Final 2">
      <a:dk1>
        <a:srgbClr val="0099FF"/>
      </a:dk1>
      <a:lt1>
        <a:srgbClr val="FFFFFF"/>
      </a:lt1>
      <a:dk2>
        <a:srgbClr val="112E58"/>
      </a:dk2>
      <a:lt2>
        <a:srgbClr val="FFFFFF"/>
      </a:lt2>
      <a:accent1>
        <a:srgbClr val="FFFFCC"/>
      </a:accent1>
      <a:accent2>
        <a:srgbClr val="66CC33"/>
      </a:accent2>
      <a:accent3>
        <a:srgbClr val="AAADB4"/>
      </a:accent3>
      <a:accent4>
        <a:srgbClr val="DADADA"/>
      </a:accent4>
      <a:accent5>
        <a:srgbClr val="FFFFE2"/>
      </a:accent5>
      <a:accent6>
        <a:srgbClr val="5CB92D"/>
      </a:accent6>
      <a:hlink>
        <a:srgbClr val="FF3300"/>
      </a:hlink>
      <a:folHlink>
        <a:srgbClr val="FFCC00"/>
      </a:folHlink>
    </a:clrScheme>
    <a:fontScheme name="7-00029_template_v02color_Final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46275"/>
                <a:invGamma/>
                <a:alpha val="39999"/>
              </a:schemeClr>
            </a:gs>
            <a:gs pos="50000">
              <a:schemeClr val="folHlink"/>
            </a:gs>
            <a:gs pos="100000">
              <a:schemeClr val="folHlink">
                <a:gamma/>
                <a:shade val="46275"/>
                <a:invGamma/>
                <a:alpha val="39999"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46275"/>
                <a:invGamma/>
                <a:alpha val="39999"/>
              </a:schemeClr>
            </a:gs>
            <a:gs pos="50000">
              <a:schemeClr val="folHlink"/>
            </a:gs>
            <a:gs pos="100000">
              <a:schemeClr val="folHlink">
                <a:gamma/>
                <a:shade val="46275"/>
                <a:invGamma/>
                <a:alpha val="39999"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Semibold" pitchFamily="34" charset="0"/>
          </a:defRPr>
        </a:defPPr>
      </a:lstStyle>
    </a:lnDef>
  </a:objectDefaults>
  <a:extraClrSchemeLst>
    <a:extraClrScheme>
      <a:clrScheme name="7-00029_template_v02color_Final 1">
        <a:dk1>
          <a:srgbClr val="000000"/>
        </a:dk1>
        <a:lt1>
          <a:srgbClr val="FFFFFF"/>
        </a:lt1>
        <a:dk2>
          <a:srgbClr val="30237F"/>
        </a:dk2>
        <a:lt2>
          <a:srgbClr val="FFFFFF"/>
        </a:lt2>
        <a:accent1>
          <a:srgbClr val="FFFFCC"/>
        </a:accent1>
        <a:accent2>
          <a:srgbClr val="66CC33"/>
        </a:accent2>
        <a:accent3>
          <a:srgbClr val="ADACC0"/>
        </a:accent3>
        <a:accent4>
          <a:srgbClr val="DADADA"/>
        </a:accent4>
        <a:accent5>
          <a:srgbClr val="FFFFE2"/>
        </a:accent5>
        <a:accent6>
          <a:srgbClr val="5CB92D"/>
        </a:accent6>
        <a:hlink>
          <a:srgbClr val="FF33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-00029_template_v02color_Final 2">
        <a:dk1>
          <a:srgbClr val="0099FF"/>
        </a:dk1>
        <a:lt1>
          <a:srgbClr val="FFFFFF"/>
        </a:lt1>
        <a:dk2>
          <a:srgbClr val="112E58"/>
        </a:dk2>
        <a:lt2>
          <a:srgbClr val="FFFFFF"/>
        </a:lt2>
        <a:accent1>
          <a:srgbClr val="FFFFCC"/>
        </a:accent1>
        <a:accent2>
          <a:srgbClr val="66CC33"/>
        </a:accent2>
        <a:accent3>
          <a:srgbClr val="AAADB4"/>
        </a:accent3>
        <a:accent4>
          <a:srgbClr val="DADADA"/>
        </a:accent4>
        <a:accent5>
          <a:srgbClr val="FFFFE2"/>
        </a:accent5>
        <a:accent6>
          <a:srgbClr val="5CB92D"/>
        </a:accent6>
        <a:hlink>
          <a:srgbClr val="FF33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7727</TotalTime>
  <Words>133</Words>
  <Application>Microsoft Office PowerPoint</Application>
  <PresentationFormat>Pokaz na ekranie (4:3)</PresentationFormat>
  <Paragraphs>49</Paragraphs>
  <Slides>9</Slides>
  <Notes>7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7-00029_template_v02color_Final</vt:lpstr>
      <vt:lpstr>Fotografia Photo Editor</vt:lpstr>
      <vt:lpstr>Obraz - mapa bitowa</vt:lpstr>
      <vt:lpstr>Slajd 1</vt:lpstr>
      <vt:lpstr>Microplan Polska Sp. z o.o.</vt:lpstr>
      <vt:lpstr>Slajd 3</vt:lpstr>
      <vt:lpstr> Microplan Polska - REFERENCJE</vt:lpstr>
      <vt:lpstr>Dlaczego My?</vt:lpstr>
      <vt:lpstr>Certyfikaty i wyróżnienia</vt:lpstr>
      <vt:lpstr>Certyfikaty i wyróżnienia</vt:lpstr>
      <vt:lpstr>Certyfikaty i wyróżnienia</vt:lpstr>
      <vt:lpstr>Naszym celem jest sukces Klienta…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Kick-off</dc:title>
  <dc:creator>Microsoft</dc:creator>
  <cp:lastModifiedBy>kar</cp:lastModifiedBy>
  <cp:revision>214</cp:revision>
  <dcterms:created xsi:type="dcterms:W3CDTF">2006-03-06T18:42:37Z</dcterms:created>
  <dcterms:modified xsi:type="dcterms:W3CDTF">2009-03-25T13:27:36Z</dcterms:modified>
</cp:coreProperties>
</file>